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303" r:id="rId9"/>
    <p:sldId id="263" r:id="rId10"/>
    <p:sldId id="304" r:id="rId11"/>
    <p:sldId id="305" r:id="rId12"/>
    <p:sldId id="269" r:id="rId13"/>
    <p:sldId id="306" r:id="rId14"/>
    <p:sldId id="307" r:id="rId15"/>
    <p:sldId id="270" r:id="rId16"/>
    <p:sldId id="308" r:id="rId17"/>
    <p:sldId id="309" r:id="rId18"/>
    <p:sldId id="271" r:id="rId19"/>
    <p:sldId id="310" r:id="rId20"/>
    <p:sldId id="311" r:id="rId21"/>
    <p:sldId id="272" r:id="rId22"/>
    <p:sldId id="312" r:id="rId23"/>
    <p:sldId id="313" r:id="rId24"/>
    <p:sldId id="273" r:id="rId25"/>
    <p:sldId id="314" r:id="rId26"/>
    <p:sldId id="315" r:id="rId27"/>
    <p:sldId id="274" r:id="rId28"/>
    <p:sldId id="316" r:id="rId29"/>
    <p:sldId id="317" r:id="rId30"/>
    <p:sldId id="275" r:id="rId31"/>
    <p:sldId id="318" r:id="rId32"/>
    <p:sldId id="319" r:id="rId33"/>
    <p:sldId id="276" r:id="rId34"/>
    <p:sldId id="320" r:id="rId35"/>
    <p:sldId id="321" r:id="rId36"/>
    <p:sldId id="277" r:id="rId37"/>
    <p:sldId id="322" r:id="rId38"/>
    <p:sldId id="359" r:id="rId39"/>
    <p:sldId id="278" r:id="rId40"/>
    <p:sldId id="339" r:id="rId41"/>
    <p:sldId id="362" r:id="rId42"/>
    <p:sldId id="279" r:id="rId43"/>
    <p:sldId id="342" r:id="rId44"/>
    <p:sldId id="364" r:id="rId45"/>
    <p:sldId id="280" r:id="rId46"/>
    <p:sldId id="341" r:id="rId47"/>
    <p:sldId id="360" r:id="rId48"/>
    <p:sldId id="281" r:id="rId49"/>
    <p:sldId id="340" r:id="rId50"/>
    <p:sldId id="361" r:id="rId51"/>
    <p:sldId id="282" r:id="rId52"/>
    <p:sldId id="329" r:id="rId53"/>
    <p:sldId id="363" r:id="rId54"/>
    <p:sldId id="283" r:id="rId55"/>
    <p:sldId id="338" r:id="rId56"/>
    <p:sldId id="323" r:id="rId57"/>
    <p:sldId id="285" r:id="rId58"/>
    <p:sldId id="332" r:id="rId59"/>
    <p:sldId id="365" r:id="rId60"/>
    <p:sldId id="286" r:id="rId61"/>
    <p:sldId id="327" r:id="rId62"/>
    <p:sldId id="356" r:id="rId63"/>
    <p:sldId id="287" r:id="rId64"/>
    <p:sldId id="331" r:id="rId65"/>
    <p:sldId id="366" r:id="rId66"/>
    <p:sldId id="288" r:id="rId67"/>
    <p:sldId id="337" r:id="rId68"/>
    <p:sldId id="357" r:id="rId69"/>
    <p:sldId id="289" r:id="rId70"/>
    <p:sldId id="333" r:id="rId71"/>
    <p:sldId id="367" r:id="rId72"/>
    <p:sldId id="290" r:id="rId73"/>
    <p:sldId id="334" r:id="rId74"/>
    <p:sldId id="368" r:id="rId75"/>
    <p:sldId id="284" r:id="rId76"/>
    <p:sldId id="345" r:id="rId77"/>
    <p:sldId id="369" r:id="rId78"/>
    <p:sldId id="291" r:id="rId79"/>
    <p:sldId id="343" r:id="rId80"/>
    <p:sldId id="370" r:id="rId81"/>
    <p:sldId id="292" r:id="rId82"/>
    <p:sldId id="351" r:id="rId83"/>
    <p:sldId id="371" r:id="rId84"/>
    <p:sldId id="293" r:id="rId85"/>
    <p:sldId id="344" r:id="rId86"/>
    <p:sldId id="372" r:id="rId87"/>
    <p:sldId id="294" r:id="rId88"/>
    <p:sldId id="353" r:id="rId89"/>
    <p:sldId id="373" r:id="rId90"/>
    <p:sldId id="295" r:id="rId91"/>
    <p:sldId id="350" r:id="rId92"/>
    <p:sldId id="374" r:id="rId93"/>
    <p:sldId id="296" r:id="rId94"/>
    <p:sldId id="352" r:id="rId95"/>
    <p:sldId id="375" r:id="rId96"/>
    <p:sldId id="297" r:id="rId97"/>
    <p:sldId id="349" r:id="rId98"/>
    <p:sldId id="376" r:id="rId99"/>
    <p:sldId id="298" r:id="rId100"/>
    <p:sldId id="347" r:id="rId101"/>
    <p:sldId id="377" r:id="rId102"/>
    <p:sldId id="299" r:id="rId103"/>
    <p:sldId id="330" r:id="rId104"/>
    <p:sldId id="378" r:id="rId105"/>
    <p:sldId id="267" r:id="rId106"/>
    <p:sldId id="348" r:id="rId107"/>
    <p:sldId id="379" r:id="rId108"/>
    <p:sldId id="264" r:id="rId109"/>
    <p:sldId id="324" r:id="rId110"/>
    <p:sldId id="380" r:id="rId111"/>
    <p:sldId id="268" r:id="rId112"/>
    <p:sldId id="335" r:id="rId113"/>
    <p:sldId id="381" r:id="rId114"/>
    <p:sldId id="265" r:id="rId115"/>
    <p:sldId id="325" r:id="rId116"/>
    <p:sldId id="382" r:id="rId117"/>
    <p:sldId id="266" r:id="rId118"/>
    <p:sldId id="336" r:id="rId119"/>
    <p:sldId id="383" r:id="rId120"/>
    <p:sldId id="300" r:id="rId121"/>
    <p:sldId id="326" r:id="rId122"/>
    <p:sldId id="358" r:id="rId123"/>
    <p:sldId id="301" r:id="rId124"/>
    <p:sldId id="328" r:id="rId125"/>
    <p:sldId id="355" r:id="rId126"/>
    <p:sldId id="302" r:id="rId127"/>
    <p:sldId id="346" r:id="rId128"/>
    <p:sldId id="354" r:id="rId129"/>
    <p:sldId id="384" r:id="rId130"/>
    <p:sldId id="385" r:id="rId131"/>
    <p:sldId id="425" r:id="rId132"/>
    <p:sldId id="426" r:id="rId133"/>
    <p:sldId id="386" r:id="rId134"/>
    <p:sldId id="466" r:id="rId135"/>
    <p:sldId id="427" r:id="rId136"/>
    <p:sldId id="387" r:id="rId137"/>
    <p:sldId id="467" r:id="rId138"/>
    <p:sldId id="428" r:id="rId139"/>
    <p:sldId id="388" r:id="rId140"/>
    <p:sldId id="469" r:id="rId141"/>
    <p:sldId id="429" r:id="rId142"/>
    <p:sldId id="389" r:id="rId143"/>
    <p:sldId id="470" r:id="rId144"/>
    <p:sldId id="431" r:id="rId145"/>
    <p:sldId id="390" r:id="rId146"/>
    <p:sldId id="471" r:id="rId147"/>
    <p:sldId id="430" r:id="rId148"/>
    <p:sldId id="391" r:id="rId149"/>
    <p:sldId id="472" r:id="rId150"/>
    <p:sldId id="432" r:id="rId151"/>
    <p:sldId id="392" r:id="rId152"/>
    <p:sldId id="473" r:id="rId153"/>
    <p:sldId id="433" r:id="rId154"/>
    <p:sldId id="393" r:id="rId155"/>
    <p:sldId id="476" r:id="rId156"/>
    <p:sldId id="434" r:id="rId157"/>
    <p:sldId id="394" r:id="rId158"/>
    <p:sldId id="474" r:id="rId159"/>
    <p:sldId id="437" r:id="rId160"/>
    <p:sldId id="395" r:id="rId161"/>
    <p:sldId id="477" r:id="rId162"/>
    <p:sldId id="438" r:id="rId163"/>
    <p:sldId id="396" r:id="rId164"/>
    <p:sldId id="468" r:id="rId165"/>
    <p:sldId id="435" r:id="rId166"/>
    <p:sldId id="397" r:id="rId167"/>
    <p:sldId id="475" r:id="rId168"/>
    <p:sldId id="436" r:id="rId169"/>
    <p:sldId id="398" r:id="rId170"/>
    <p:sldId id="478" r:id="rId171"/>
    <p:sldId id="439" r:id="rId172"/>
    <p:sldId id="399" r:id="rId173"/>
    <p:sldId id="479" r:id="rId174"/>
    <p:sldId id="440" r:id="rId175"/>
    <p:sldId id="400" r:id="rId176"/>
    <p:sldId id="480" r:id="rId177"/>
    <p:sldId id="441" r:id="rId178"/>
    <p:sldId id="401" r:id="rId179"/>
    <p:sldId id="481" r:id="rId180"/>
    <p:sldId id="442" r:id="rId181"/>
    <p:sldId id="402" r:id="rId182"/>
    <p:sldId id="482" r:id="rId183"/>
    <p:sldId id="443" r:id="rId184"/>
    <p:sldId id="403" r:id="rId185"/>
    <p:sldId id="483" r:id="rId186"/>
    <p:sldId id="444" r:id="rId187"/>
    <p:sldId id="404" r:id="rId188"/>
    <p:sldId id="484" r:id="rId189"/>
    <p:sldId id="445" r:id="rId190"/>
    <p:sldId id="485" r:id="rId191"/>
    <p:sldId id="405" r:id="rId192"/>
    <p:sldId id="486" r:id="rId193"/>
    <p:sldId id="446" r:id="rId194"/>
    <p:sldId id="406" r:id="rId195"/>
    <p:sldId id="487" r:id="rId196"/>
    <p:sldId id="447" r:id="rId197"/>
    <p:sldId id="407" r:id="rId198"/>
    <p:sldId id="488" r:id="rId199"/>
    <p:sldId id="448" r:id="rId200"/>
    <p:sldId id="408" r:id="rId201"/>
    <p:sldId id="489" r:id="rId202"/>
    <p:sldId id="449" r:id="rId203"/>
    <p:sldId id="409" r:id="rId204"/>
    <p:sldId id="490" r:id="rId205"/>
    <p:sldId id="450" r:id="rId206"/>
    <p:sldId id="410" r:id="rId207"/>
    <p:sldId id="491" r:id="rId208"/>
    <p:sldId id="451" r:id="rId209"/>
    <p:sldId id="411" r:id="rId210"/>
    <p:sldId id="492" r:id="rId211"/>
    <p:sldId id="452" r:id="rId212"/>
    <p:sldId id="412" r:id="rId213"/>
    <p:sldId id="493" r:id="rId214"/>
    <p:sldId id="453" r:id="rId215"/>
    <p:sldId id="413" r:id="rId216"/>
    <p:sldId id="494" r:id="rId217"/>
    <p:sldId id="455" r:id="rId218"/>
    <p:sldId id="414" r:id="rId219"/>
    <p:sldId id="495" r:id="rId220"/>
    <p:sldId id="454" r:id="rId221"/>
    <p:sldId id="415" r:id="rId222"/>
    <p:sldId id="496" r:id="rId223"/>
    <p:sldId id="457" r:id="rId224"/>
    <p:sldId id="416" r:id="rId225"/>
    <p:sldId id="497" r:id="rId226"/>
    <p:sldId id="456" r:id="rId227"/>
    <p:sldId id="417" r:id="rId228"/>
    <p:sldId id="498" r:id="rId229"/>
    <p:sldId id="458" r:id="rId230"/>
    <p:sldId id="418" r:id="rId231"/>
    <p:sldId id="499" r:id="rId232"/>
    <p:sldId id="459" r:id="rId233"/>
    <p:sldId id="419" r:id="rId234"/>
    <p:sldId id="500" r:id="rId235"/>
    <p:sldId id="461" r:id="rId236"/>
    <p:sldId id="420" r:id="rId237"/>
    <p:sldId id="501" r:id="rId238"/>
    <p:sldId id="462" r:id="rId239"/>
    <p:sldId id="421" r:id="rId240"/>
    <p:sldId id="502" r:id="rId241"/>
    <p:sldId id="460" r:id="rId242"/>
    <p:sldId id="422" r:id="rId243"/>
    <p:sldId id="503" r:id="rId244"/>
    <p:sldId id="464" r:id="rId245"/>
    <p:sldId id="423" r:id="rId246"/>
    <p:sldId id="504" r:id="rId247"/>
    <p:sldId id="465" r:id="rId248"/>
    <p:sldId id="424" r:id="rId249"/>
    <p:sldId id="505" r:id="rId250"/>
    <p:sldId id="463" r:id="rId251"/>
    <p:sldId id="507" r:id="rId252"/>
    <p:sldId id="506" r:id="rId253"/>
    <p:sldId id="521" r:id="rId254"/>
    <p:sldId id="508" r:id="rId255"/>
    <p:sldId id="527" r:id="rId256"/>
    <p:sldId id="520" r:id="rId257"/>
    <p:sldId id="509" r:id="rId258"/>
    <p:sldId id="528" r:id="rId259"/>
    <p:sldId id="517" r:id="rId260"/>
    <p:sldId id="510" r:id="rId261"/>
    <p:sldId id="529" r:id="rId262"/>
    <p:sldId id="522" r:id="rId263"/>
    <p:sldId id="511" r:id="rId264"/>
    <p:sldId id="530" r:id="rId265"/>
    <p:sldId id="523" r:id="rId266"/>
    <p:sldId id="512" r:id="rId267"/>
    <p:sldId id="531" r:id="rId268"/>
    <p:sldId id="524" r:id="rId269"/>
    <p:sldId id="513" r:id="rId270"/>
    <p:sldId id="532" r:id="rId271"/>
    <p:sldId id="525" r:id="rId272"/>
    <p:sldId id="514" r:id="rId273"/>
    <p:sldId id="533" r:id="rId274"/>
    <p:sldId id="526" r:id="rId275"/>
    <p:sldId id="515" r:id="rId276"/>
    <p:sldId id="518" r:id="rId277"/>
    <p:sldId id="516" r:id="rId278"/>
    <p:sldId id="519" r:id="rId2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15CC05-4DC5-CD4D-AF7D-0D25D61A3F93}">
          <p14:sldIdLst>
            <p14:sldId id="256"/>
            <p14:sldId id="257"/>
            <p14:sldId id="258"/>
            <p14:sldId id="259"/>
            <p14:sldId id="260"/>
            <p14:sldId id="261"/>
            <p14:sldId id="262"/>
            <p14:sldId id="303"/>
            <p14:sldId id="263"/>
            <p14:sldId id="304"/>
            <p14:sldId id="305"/>
            <p14:sldId id="269"/>
            <p14:sldId id="306"/>
            <p14:sldId id="307"/>
            <p14:sldId id="270"/>
            <p14:sldId id="308"/>
            <p14:sldId id="309"/>
            <p14:sldId id="271"/>
            <p14:sldId id="310"/>
            <p14:sldId id="311"/>
            <p14:sldId id="272"/>
            <p14:sldId id="312"/>
            <p14:sldId id="313"/>
            <p14:sldId id="273"/>
            <p14:sldId id="314"/>
            <p14:sldId id="315"/>
            <p14:sldId id="274"/>
            <p14:sldId id="316"/>
            <p14:sldId id="317"/>
            <p14:sldId id="275"/>
            <p14:sldId id="318"/>
            <p14:sldId id="319"/>
            <p14:sldId id="276"/>
            <p14:sldId id="320"/>
            <p14:sldId id="321"/>
            <p14:sldId id="277"/>
            <p14:sldId id="322"/>
            <p14:sldId id="359"/>
            <p14:sldId id="278"/>
            <p14:sldId id="339"/>
            <p14:sldId id="362"/>
            <p14:sldId id="279"/>
            <p14:sldId id="342"/>
            <p14:sldId id="364"/>
            <p14:sldId id="280"/>
            <p14:sldId id="341"/>
            <p14:sldId id="360"/>
            <p14:sldId id="281"/>
            <p14:sldId id="340"/>
            <p14:sldId id="361"/>
            <p14:sldId id="282"/>
            <p14:sldId id="329"/>
            <p14:sldId id="363"/>
            <p14:sldId id="283"/>
            <p14:sldId id="338"/>
            <p14:sldId id="323"/>
            <p14:sldId id="285"/>
            <p14:sldId id="332"/>
            <p14:sldId id="365"/>
            <p14:sldId id="286"/>
            <p14:sldId id="327"/>
            <p14:sldId id="356"/>
            <p14:sldId id="287"/>
            <p14:sldId id="331"/>
            <p14:sldId id="366"/>
            <p14:sldId id="288"/>
            <p14:sldId id="337"/>
            <p14:sldId id="357"/>
            <p14:sldId id="289"/>
            <p14:sldId id="333"/>
            <p14:sldId id="367"/>
            <p14:sldId id="290"/>
            <p14:sldId id="334"/>
            <p14:sldId id="368"/>
            <p14:sldId id="284"/>
            <p14:sldId id="345"/>
            <p14:sldId id="369"/>
            <p14:sldId id="291"/>
            <p14:sldId id="343"/>
            <p14:sldId id="370"/>
            <p14:sldId id="292"/>
            <p14:sldId id="351"/>
            <p14:sldId id="371"/>
            <p14:sldId id="293"/>
            <p14:sldId id="344"/>
            <p14:sldId id="372"/>
            <p14:sldId id="294"/>
            <p14:sldId id="353"/>
            <p14:sldId id="373"/>
            <p14:sldId id="295"/>
            <p14:sldId id="350"/>
            <p14:sldId id="374"/>
            <p14:sldId id="296"/>
            <p14:sldId id="352"/>
            <p14:sldId id="375"/>
            <p14:sldId id="297"/>
            <p14:sldId id="349"/>
            <p14:sldId id="376"/>
            <p14:sldId id="298"/>
            <p14:sldId id="347"/>
            <p14:sldId id="377"/>
            <p14:sldId id="299"/>
            <p14:sldId id="330"/>
            <p14:sldId id="378"/>
            <p14:sldId id="267"/>
            <p14:sldId id="348"/>
            <p14:sldId id="379"/>
            <p14:sldId id="264"/>
            <p14:sldId id="324"/>
            <p14:sldId id="380"/>
            <p14:sldId id="268"/>
            <p14:sldId id="335"/>
            <p14:sldId id="381"/>
            <p14:sldId id="265"/>
            <p14:sldId id="325"/>
            <p14:sldId id="382"/>
            <p14:sldId id="266"/>
            <p14:sldId id="336"/>
            <p14:sldId id="383"/>
            <p14:sldId id="300"/>
            <p14:sldId id="326"/>
            <p14:sldId id="358"/>
            <p14:sldId id="301"/>
            <p14:sldId id="328"/>
            <p14:sldId id="355"/>
            <p14:sldId id="302"/>
            <p14:sldId id="346"/>
            <p14:sldId id="354"/>
            <p14:sldId id="384"/>
            <p14:sldId id="385"/>
            <p14:sldId id="425"/>
            <p14:sldId id="426"/>
            <p14:sldId id="386"/>
            <p14:sldId id="466"/>
            <p14:sldId id="427"/>
            <p14:sldId id="387"/>
            <p14:sldId id="467"/>
            <p14:sldId id="428"/>
            <p14:sldId id="388"/>
            <p14:sldId id="469"/>
            <p14:sldId id="429"/>
            <p14:sldId id="389"/>
            <p14:sldId id="470"/>
            <p14:sldId id="431"/>
            <p14:sldId id="390"/>
            <p14:sldId id="471"/>
            <p14:sldId id="430"/>
            <p14:sldId id="391"/>
            <p14:sldId id="472"/>
            <p14:sldId id="432"/>
            <p14:sldId id="392"/>
            <p14:sldId id="473"/>
            <p14:sldId id="433"/>
            <p14:sldId id="393"/>
            <p14:sldId id="476"/>
            <p14:sldId id="434"/>
            <p14:sldId id="394"/>
            <p14:sldId id="474"/>
            <p14:sldId id="437"/>
            <p14:sldId id="395"/>
            <p14:sldId id="477"/>
            <p14:sldId id="438"/>
            <p14:sldId id="396"/>
            <p14:sldId id="468"/>
            <p14:sldId id="435"/>
            <p14:sldId id="397"/>
            <p14:sldId id="475"/>
            <p14:sldId id="436"/>
            <p14:sldId id="398"/>
            <p14:sldId id="478"/>
            <p14:sldId id="439"/>
            <p14:sldId id="399"/>
            <p14:sldId id="479"/>
            <p14:sldId id="440"/>
            <p14:sldId id="400"/>
            <p14:sldId id="480"/>
            <p14:sldId id="441"/>
            <p14:sldId id="401"/>
            <p14:sldId id="481"/>
            <p14:sldId id="442"/>
            <p14:sldId id="402"/>
            <p14:sldId id="482"/>
            <p14:sldId id="443"/>
            <p14:sldId id="403"/>
            <p14:sldId id="483"/>
            <p14:sldId id="444"/>
            <p14:sldId id="404"/>
            <p14:sldId id="484"/>
            <p14:sldId id="445"/>
            <p14:sldId id="485"/>
            <p14:sldId id="405"/>
            <p14:sldId id="486"/>
            <p14:sldId id="446"/>
            <p14:sldId id="406"/>
            <p14:sldId id="487"/>
            <p14:sldId id="447"/>
            <p14:sldId id="407"/>
            <p14:sldId id="488"/>
            <p14:sldId id="448"/>
            <p14:sldId id="408"/>
            <p14:sldId id="489"/>
            <p14:sldId id="449"/>
            <p14:sldId id="409"/>
            <p14:sldId id="490"/>
            <p14:sldId id="450"/>
            <p14:sldId id="410"/>
            <p14:sldId id="491"/>
            <p14:sldId id="451"/>
            <p14:sldId id="411"/>
            <p14:sldId id="492"/>
            <p14:sldId id="452"/>
            <p14:sldId id="412"/>
            <p14:sldId id="493"/>
            <p14:sldId id="453"/>
            <p14:sldId id="413"/>
            <p14:sldId id="494"/>
            <p14:sldId id="455"/>
            <p14:sldId id="414"/>
            <p14:sldId id="495"/>
            <p14:sldId id="454"/>
            <p14:sldId id="415"/>
            <p14:sldId id="496"/>
            <p14:sldId id="457"/>
            <p14:sldId id="416"/>
            <p14:sldId id="497"/>
            <p14:sldId id="456"/>
            <p14:sldId id="417"/>
            <p14:sldId id="498"/>
            <p14:sldId id="458"/>
            <p14:sldId id="418"/>
            <p14:sldId id="499"/>
            <p14:sldId id="459"/>
            <p14:sldId id="419"/>
            <p14:sldId id="500"/>
            <p14:sldId id="461"/>
            <p14:sldId id="420"/>
            <p14:sldId id="501"/>
            <p14:sldId id="462"/>
            <p14:sldId id="421"/>
            <p14:sldId id="502"/>
            <p14:sldId id="460"/>
            <p14:sldId id="422"/>
            <p14:sldId id="503"/>
            <p14:sldId id="464"/>
            <p14:sldId id="423"/>
            <p14:sldId id="504"/>
            <p14:sldId id="465"/>
            <p14:sldId id="424"/>
            <p14:sldId id="505"/>
            <p14:sldId id="463"/>
            <p14:sldId id="507"/>
            <p14:sldId id="506"/>
            <p14:sldId id="521"/>
            <p14:sldId id="508"/>
            <p14:sldId id="527"/>
            <p14:sldId id="520"/>
            <p14:sldId id="509"/>
            <p14:sldId id="528"/>
            <p14:sldId id="517"/>
            <p14:sldId id="510"/>
            <p14:sldId id="529"/>
            <p14:sldId id="522"/>
            <p14:sldId id="511"/>
            <p14:sldId id="530"/>
            <p14:sldId id="523"/>
            <p14:sldId id="512"/>
            <p14:sldId id="531"/>
            <p14:sldId id="524"/>
            <p14:sldId id="513"/>
            <p14:sldId id="532"/>
            <p14:sldId id="525"/>
            <p14:sldId id="514"/>
            <p14:sldId id="533"/>
            <p14:sldId id="526"/>
            <p14:sldId id="515"/>
            <p14:sldId id="518"/>
            <p14:sldId id="516"/>
            <p14:sldId id="5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02" autoAdjust="0"/>
  </p:normalViewPr>
  <p:slideViewPr>
    <p:cSldViewPr snapToGrid="0" snapToObjects="1">
      <p:cViewPr varScale="1">
        <p:scale>
          <a:sx n="55" d="100"/>
          <a:sy n="55" d="100"/>
        </p:scale>
        <p:origin x="-904" y="-112"/>
      </p:cViewPr>
      <p:guideLst>
        <p:guide orient="horz" pos="2160"/>
        <p:guide pos="2880"/>
      </p:guideLst>
    </p:cSldViewPr>
  </p:slideViewPr>
  <p:outlineViewPr>
    <p:cViewPr>
      <p:scale>
        <a:sx n="33" d="100"/>
        <a:sy n="33" d="100"/>
      </p:scale>
      <p:origin x="0" y="69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printerSettings" Target="printerSettings/printerSettings1.bin"/><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presProps" Target="presProps.xml"/><Relationship Id="rId282" Type="http://schemas.openxmlformats.org/officeDocument/2006/relationships/viewProps" Target="viewProps.xml"/><Relationship Id="rId283" Type="http://schemas.openxmlformats.org/officeDocument/2006/relationships/theme" Target="theme/theme1.xml"/><Relationship Id="rId284" Type="http://schemas.openxmlformats.org/officeDocument/2006/relationships/tableStyles" Target="tableStyles.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5FDDCB-87A7-1C49-AD51-7B0F5311B3F6}"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60884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DCB-87A7-1C49-AD51-7B0F5311B3F6}"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383840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DCB-87A7-1C49-AD51-7B0F5311B3F6}"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36809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DCB-87A7-1C49-AD51-7B0F5311B3F6}"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270964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FDDCB-87A7-1C49-AD51-7B0F5311B3F6}"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309332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5FDDCB-87A7-1C49-AD51-7B0F5311B3F6}"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316513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5FDDCB-87A7-1C49-AD51-7B0F5311B3F6}" type="datetimeFigureOut">
              <a:rPr lang="en-US" smtClean="0"/>
              <a:t>11/28/17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145477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5FDDCB-87A7-1C49-AD51-7B0F5311B3F6}" type="datetimeFigureOut">
              <a:rPr lang="en-US" smtClean="0"/>
              <a:t>11/28/17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106016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FDDCB-87A7-1C49-AD51-7B0F5311B3F6}" type="datetimeFigureOut">
              <a:rPr lang="en-US" smtClean="0"/>
              <a:t>11/28/17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124575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FDDCB-87A7-1C49-AD51-7B0F5311B3F6}"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314049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FDDCB-87A7-1C49-AD51-7B0F5311B3F6}"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2A14-20FE-C841-A519-8A7EA7AB0647}" type="slidenum">
              <a:rPr lang="en-US" smtClean="0"/>
              <a:t>‹#›</a:t>
            </a:fld>
            <a:endParaRPr lang="en-US"/>
          </a:p>
        </p:txBody>
      </p:sp>
    </p:spTree>
    <p:extLst>
      <p:ext uri="{BB962C8B-B14F-4D97-AF65-F5344CB8AC3E}">
        <p14:creationId xmlns:p14="http://schemas.microsoft.com/office/powerpoint/2010/main" val="4277496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FDDCB-87A7-1C49-AD51-7B0F5311B3F6}" type="datetimeFigureOut">
              <a:rPr lang="en-US" smtClean="0"/>
              <a:t>11/28/17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72A14-20FE-C841-A519-8A7EA7AB0647}" type="slidenum">
              <a:rPr lang="en-US" smtClean="0"/>
              <a:t>‹#›</a:t>
            </a:fld>
            <a:endParaRPr lang="en-US"/>
          </a:p>
        </p:txBody>
      </p:sp>
    </p:spTree>
    <p:extLst>
      <p:ext uri="{BB962C8B-B14F-4D97-AF65-F5344CB8AC3E}">
        <p14:creationId xmlns:p14="http://schemas.microsoft.com/office/powerpoint/2010/main" val="131502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504"/>
            <a:ext cx="7772400" cy="1470025"/>
          </a:xfrm>
        </p:spPr>
        <p:txBody>
          <a:bodyPr>
            <a:normAutofit/>
          </a:bodyPr>
          <a:lstStyle/>
          <a:p>
            <a:r>
              <a:rPr lang="en-US" sz="7200" dirty="0" smtClean="0">
                <a:solidFill>
                  <a:schemeClr val="bg1"/>
                </a:solidFill>
              </a:rPr>
              <a:t>The Review Battle </a:t>
            </a:r>
            <a:endParaRPr lang="en-US" sz="7200" dirty="0">
              <a:solidFill>
                <a:schemeClr val="bg1"/>
              </a:solidFill>
            </a:endParaRPr>
          </a:p>
        </p:txBody>
      </p:sp>
      <p:sp>
        <p:nvSpPr>
          <p:cNvPr id="3" name="Subtitle 2"/>
          <p:cNvSpPr>
            <a:spLocks noGrp="1"/>
          </p:cNvSpPr>
          <p:nvPr>
            <p:ph type="subTitle" idx="1"/>
          </p:nvPr>
        </p:nvSpPr>
        <p:spPr>
          <a:xfrm>
            <a:off x="1153886" y="4037368"/>
            <a:ext cx="6400800" cy="2602917"/>
          </a:xfrm>
        </p:spPr>
        <p:txBody>
          <a:bodyPr>
            <a:noAutofit/>
          </a:bodyPr>
          <a:lstStyle/>
          <a:p>
            <a:r>
              <a:rPr lang="en-US" sz="7200" b="1" cap="all" dirty="0" smtClean="0">
                <a:ln w="9000" cmpd="sng">
                  <a:solidFill>
                    <a:schemeClr val="accent4">
                      <a:shade val="50000"/>
                      <a:satMod val="120000"/>
                    </a:schemeClr>
                  </a:solidFill>
                  <a:prstDash val="solid"/>
                </a:ln>
                <a:solidFill>
                  <a:srgbClr val="FFFF00"/>
                </a:solidFill>
                <a:effectLst>
                  <a:glow rad="139700">
                    <a:schemeClr val="tx1">
                      <a:alpha val="40000"/>
                    </a:schemeClr>
                  </a:glow>
                  <a:outerShdw blurRad="50800" dist="38100" dir="18900000" algn="bl" rotWithShape="0">
                    <a:prstClr val="black">
                      <a:alpha val="40000"/>
                    </a:prstClr>
                  </a:outerShdw>
                  <a:reflection blurRad="12700" stA="28000" endPos="45000" dist="1000" dir="5400000" sy="-100000" algn="bl" rotWithShape="0"/>
                </a:effectLst>
              </a:rPr>
              <a:t>Reid </a:t>
            </a:r>
            <a:r>
              <a:rPr lang="en-US" sz="7200" b="1" cap="all" dirty="0" err="1" smtClean="0">
                <a:ln w="9000" cmpd="sng">
                  <a:solidFill>
                    <a:schemeClr val="accent4">
                      <a:shade val="50000"/>
                      <a:satMod val="120000"/>
                    </a:schemeClr>
                  </a:solidFill>
                  <a:prstDash val="solid"/>
                </a:ln>
                <a:solidFill>
                  <a:srgbClr val="FFFF00"/>
                </a:solidFill>
                <a:effectLst>
                  <a:glow rad="139700">
                    <a:schemeClr val="tx1">
                      <a:alpha val="40000"/>
                    </a:schemeClr>
                  </a:glow>
                  <a:outerShdw blurRad="50800" dist="38100" dir="18900000" algn="bl" rotWithShape="0">
                    <a:prstClr val="black">
                      <a:alpha val="40000"/>
                    </a:prstClr>
                  </a:outerShdw>
                  <a:reflection blurRad="12700" stA="28000" endPos="45000" dist="1000" dir="5400000" sy="-100000" algn="bl" rotWithShape="0"/>
                </a:effectLst>
              </a:rPr>
              <a:t>vs</a:t>
            </a:r>
            <a:r>
              <a:rPr lang="en-US" sz="7200" b="1" cap="all" dirty="0" smtClean="0">
                <a:ln w="9000" cmpd="sng">
                  <a:solidFill>
                    <a:schemeClr val="accent4">
                      <a:shade val="50000"/>
                      <a:satMod val="120000"/>
                    </a:schemeClr>
                  </a:solidFill>
                  <a:prstDash val="solid"/>
                </a:ln>
                <a:solidFill>
                  <a:srgbClr val="FFFF00"/>
                </a:solidFill>
                <a:effectLst>
                  <a:glow rad="139700">
                    <a:schemeClr val="tx1">
                      <a:alpha val="40000"/>
                    </a:schemeClr>
                  </a:glow>
                  <a:outerShdw blurRad="50800" dist="38100" dir="18900000" algn="bl" rotWithShape="0">
                    <a:prstClr val="black">
                      <a:alpha val="40000"/>
                    </a:prstClr>
                  </a:outerShdw>
                  <a:reflection blurRad="12700" stA="28000" endPos="45000" dist="1000" dir="5400000" sy="-100000" algn="bl" rotWithShape="0"/>
                </a:effectLst>
              </a:rPr>
              <a:t> Haley </a:t>
            </a:r>
          </a:p>
          <a:p>
            <a:r>
              <a:rPr lang="en-US" sz="7200" b="1" cap="all" dirty="0" smtClean="0">
                <a:ln w="9000" cmpd="sng">
                  <a:solidFill>
                    <a:schemeClr val="accent4">
                      <a:shade val="50000"/>
                      <a:satMod val="120000"/>
                    </a:schemeClr>
                  </a:solidFill>
                  <a:prstDash val="solid"/>
                </a:ln>
                <a:solidFill>
                  <a:srgbClr val="FFFF00"/>
                </a:solidFill>
                <a:effectLst>
                  <a:glow rad="139700">
                    <a:schemeClr val="tx1">
                      <a:alpha val="40000"/>
                    </a:schemeClr>
                  </a:glow>
                  <a:outerShdw blurRad="50800" dist="38100" dir="18900000" algn="bl" rotWithShape="0">
                    <a:prstClr val="black">
                      <a:alpha val="40000"/>
                    </a:prstClr>
                  </a:outerShdw>
                  <a:reflection blurRad="12700" stA="28000" endPos="45000" dist="1000" dir="5400000" sy="-100000" algn="bl" rotWithShape="0"/>
                </a:effectLst>
              </a:rPr>
              <a:t>Fall 2017</a:t>
            </a:r>
            <a:endParaRPr lang="en-US" sz="7200" b="1" cap="all" dirty="0">
              <a:ln w="9000" cmpd="sng">
                <a:solidFill>
                  <a:schemeClr val="accent4">
                    <a:shade val="50000"/>
                    <a:satMod val="120000"/>
                  </a:schemeClr>
                </a:solidFill>
                <a:prstDash val="solid"/>
              </a:ln>
              <a:solidFill>
                <a:srgbClr val="FFFF00"/>
              </a:solidFill>
              <a:effectLst>
                <a:glow rad="139700">
                  <a:schemeClr val="tx1">
                    <a:alpha val="40000"/>
                  </a:schemeClr>
                </a:glow>
                <a:outerShdw blurRad="50800" dist="38100" dir="18900000" algn="bl" rotWithShape="0">
                  <a:prstClr val="black">
                    <a:alpha val="40000"/>
                  </a:prstClr>
                </a:outerShdw>
                <a:reflection blurRad="12700" stA="28000" endPos="45000" dist="1000" dir="5400000" sy="-100000" algn="bl" rotWithShape="0"/>
              </a:effectLst>
            </a:endParaRPr>
          </a:p>
        </p:txBody>
      </p:sp>
    </p:spTree>
    <p:extLst>
      <p:ext uri="{BB962C8B-B14F-4D97-AF65-F5344CB8AC3E}">
        <p14:creationId xmlns:p14="http://schemas.microsoft.com/office/powerpoint/2010/main" val="2810165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5168"/>
            <a:ext cx="8229600" cy="5850996"/>
          </a:xfrm>
        </p:spPr>
        <p:txBody>
          <a:bodyPr>
            <a:normAutofit/>
          </a:bodyPr>
          <a:lstStyle/>
          <a:p>
            <a:pPr marL="0" lvl="0" indent="0">
              <a:buNone/>
            </a:pPr>
            <a:r>
              <a:rPr lang="en-US" sz="4000" dirty="0" smtClean="0">
                <a:solidFill>
                  <a:srgbClr val="000090"/>
                </a:solidFill>
              </a:rPr>
              <a:t>Q= Few </a:t>
            </a:r>
            <a:r>
              <a:rPr lang="en-US" sz="4000" dirty="0">
                <a:solidFill>
                  <a:srgbClr val="000090"/>
                </a:solidFill>
              </a:rPr>
              <a:t>restrictions were placed on immigration to the United States in the late 19</a:t>
            </a:r>
            <a:r>
              <a:rPr lang="en-US" sz="4000" baseline="30000" dirty="0">
                <a:solidFill>
                  <a:srgbClr val="000090"/>
                </a:solidFill>
              </a:rPr>
              <a:t>th</a:t>
            </a:r>
            <a:r>
              <a:rPr lang="en-US" sz="4000" dirty="0">
                <a:solidFill>
                  <a:srgbClr val="000090"/>
                </a:solidFill>
              </a:rPr>
              <a:t> </a:t>
            </a:r>
            <a:r>
              <a:rPr lang="en-US" sz="4000" dirty="0" smtClean="0">
                <a:solidFill>
                  <a:srgbClr val="000090"/>
                </a:solidFill>
              </a:rPr>
              <a:t>century </a:t>
            </a:r>
            <a:r>
              <a:rPr lang="en-US" sz="4000" dirty="0">
                <a:solidFill>
                  <a:srgbClr val="000090"/>
                </a:solidFill>
              </a:rPr>
              <a:t>primarily because immigrants </a:t>
            </a:r>
            <a:endParaRPr lang="en-US" sz="4000" dirty="0" smtClean="0">
              <a:solidFill>
                <a:srgbClr val="000090"/>
              </a:solidFill>
            </a:endParaRPr>
          </a:p>
          <a:p>
            <a:pPr marL="0" lvl="0" indent="0">
              <a:buNone/>
            </a:pPr>
            <a:endParaRPr lang="en-US" dirty="0"/>
          </a:p>
          <a:p>
            <a:pPr marL="0" lvl="0" indent="0">
              <a:buNone/>
            </a:pPr>
            <a:r>
              <a:rPr lang="en-US" sz="2800" dirty="0" smtClean="0">
                <a:solidFill>
                  <a:srgbClr val="FF0000"/>
                </a:solidFill>
              </a:rPr>
              <a:t>A. Would </a:t>
            </a:r>
            <a:r>
              <a:rPr lang="en-US" sz="2800" dirty="0">
                <a:solidFill>
                  <a:srgbClr val="FF0000"/>
                </a:solidFill>
              </a:rPr>
              <a:t>work for low wages. </a:t>
            </a:r>
            <a:endParaRPr lang="en-US" sz="2800" dirty="0" smtClean="0">
              <a:solidFill>
                <a:srgbClr val="FF0000"/>
              </a:solidFill>
            </a:endParaRPr>
          </a:p>
          <a:p>
            <a:pPr marL="0" lvl="0" indent="0">
              <a:buNone/>
            </a:pPr>
            <a:r>
              <a:rPr lang="en-US" sz="2800" dirty="0" smtClean="0">
                <a:solidFill>
                  <a:srgbClr val="FF0000"/>
                </a:solidFill>
              </a:rPr>
              <a:t>B. Provided </a:t>
            </a:r>
            <a:r>
              <a:rPr lang="en-US" sz="2800" dirty="0">
                <a:solidFill>
                  <a:srgbClr val="FF0000"/>
                </a:solidFill>
              </a:rPr>
              <a:t>a rich source of investment. </a:t>
            </a:r>
          </a:p>
          <a:p>
            <a:pPr marL="0" lvl="0" indent="0">
              <a:buNone/>
            </a:pPr>
            <a:r>
              <a:rPr lang="en-US" sz="2800" dirty="0" smtClean="0">
                <a:solidFill>
                  <a:srgbClr val="FF0000"/>
                </a:solidFill>
              </a:rPr>
              <a:t>C. Would </a:t>
            </a:r>
            <a:r>
              <a:rPr lang="en-US" sz="2800" dirty="0">
                <a:solidFill>
                  <a:srgbClr val="FF0000"/>
                </a:solidFill>
              </a:rPr>
              <a:t>add to the diversity of the population. </a:t>
            </a:r>
          </a:p>
          <a:p>
            <a:pPr marL="0" lvl="0" indent="0">
              <a:buNone/>
            </a:pPr>
            <a:r>
              <a:rPr lang="en-US" sz="2800" dirty="0" smtClean="0">
                <a:solidFill>
                  <a:srgbClr val="FF0000"/>
                </a:solidFill>
              </a:rPr>
              <a:t>D. Faced </a:t>
            </a:r>
            <a:r>
              <a:rPr lang="en-US" sz="2800" dirty="0">
                <a:solidFill>
                  <a:srgbClr val="FF0000"/>
                </a:solidFill>
              </a:rPr>
              <a:t>little opposition from citizens</a:t>
            </a:r>
            <a:r>
              <a:rPr lang="en-US" sz="2800" dirty="0" smtClean="0">
                <a:solidFill>
                  <a:srgbClr val="FF0000"/>
                </a:solidFill>
                <a:effectLst/>
              </a:rPr>
              <a:t> </a:t>
            </a:r>
            <a:endParaRPr lang="en-US" sz="2800" dirty="0">
              <a:solidFill>
                <a:srgbClr val="FF0000"/>
              </a:solidFill>
            </a:endParaRPr>
          </a:p>
        </p:txBody>
      </p:sp>
    </p:spTree>
    <p:extLst>
      <p:ext uri="{BB962C8B-B14F-4D97-AF65-F5344CB8AC3E}">
        <p14:creationId xmlns:p14="http://schemas.microsoft.com/office/powerpoint/2010/main" val="83711495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fontScale="92500"/>
          </a:bodyPr>
          <a:lstStyle/>
          <a:p>
            <a:pPr marL="0" lvl="0" indent="0">
              <a:buNone/>
            </a:pPr>
            <a:r>
              <a:rPr lang="en-US" sz="2200" dirty="0" smtClean="0"/>
              <a:t>This </a:t>
            </a:r>
            <a:r>
              <a:rPr lang="en-US" sz="2200" dirty="0"/>
              <a:t>is an excerpt from </a:t>
            </a:r>
            <a:r>
              <a:rPr lang="en-US" sz="2200" i="1" dirty="0"/>
              <a:t>The Souls of Black Fold </a:t>
            </a:r>
            <a:r>
              <a:rPr lang="en-US" sz="2200" dirty="0"/>
              <a:t>by </a:t>
            </a:r>
            <a:r>
              <a:rPr lang="en-US" sz="2200" dirty="0">
                <a:solidFill>
                  <a:srgbClr val="000000"/>
                </a:solidFill>
              </a:rPr>
              <a:t>W.E.B. Dubois. </a:t>
            </a:r>
          </a:p>
          <a:p>
            <a:pPr marL="0" indent="0">
              <a:buNone/>
            </a:pPr>
            <a:r>
              <a:rPr lang="en-US" sz="3000" b="1" i="1" dirty="0"/>
              <a:t>The power of the ballot we need in sheer self-defense, -else what shall save us from a second slavery? </a:t>
            </a:r>
            <a:endParaRPr lang="en-US" sz="3000" b="1" i="1" dirty="0" smtClean="0"/>
          </a:p>
          <a:p>
            <a:pPr marL="0" indent="0">
              <a:buNone/>
            </a:pPr>
            <a:endParaRPr lang="en-US" i="1" dirty="0"/>
          </a:p>
          <a:p>
            <a:pPr marL="0" indent="0">
              <a:buNone/>
            </a:pPr>
            <a:r>
              <a:rPr lang="en-US" dirty="0" smtClean="0">
                <a:solidFill>
                  <a:srgbClr val="000090"/>
                </a:solidFill>
              </a:rPr>
              <a:t>Q=Against </a:t>
            </a:r>
            <a:r>
              <a:rPr lang="en-US" dirty="0">
                <a:solidFill>
                  <a:srgbClr val="000090"/>
                </a:solidFill>
              </a:rPr>
              <a:t>what obstacle did African Americans have to fight to fulfill this idea</a:t>
            </a:r>
            <a:r>
              <a:rPr lang="en-US" dirty="0" smtClean="0">
                <a:solidFill>
                  <a:srgbClr val="000090"/>
                </a:solidFill>
              </a:rPr>
              <a:t>?</a:t>
            </a:r>
          </a:p>
          <a:p>
            <a:pPr marL="0" indent="0">
              <a:buNone/>
            </a:pPr>
            <a:endParaRPr lang="en-US" dirty="0" smtClean="0">
              <a:solidFill>
                <a:srgbClr val="000090"/>
              </a:solidFill>
            </a:endParaRPr>
          </a:p>
          <a:p>
            <a:pPr marL="0" lvl="0" indent="0">
              <a:buNone/>
            </a:pPr>
            <a:r>
              <a:rPr lang="en-US" dirty="0" smtClean="0">
                <a:solidFill>
                  <a:srgbClr val="FF0000"/>
                </a:solidFill>
              </a:rPr>
              <a:t>A. </a:t>
            </a:r>
            <a:r>
              <a:rPr lang="en-US" dirty="0">
                <a:solidFill>
                  <a:srgbClr val="FF0000"/>
                </a:solidFill>
              </a:rPr>
              <a:t>The passage of Jim Crow laws such as literacy </a:t>
            </a:r>
            <a:r>
              <a:rPr lang="en-US" dirty="0" smtClean="0">
                <a:solidFill>
                  <a:srgbClr val="FF0000"/>
                </a:solidFill>
              </a:rPr>
              <a:t>	test and </a:t>
            </a:r>
            <a:r>
              <a:rPr lang="en-US" dirty="0">
                <a:solidFill>
                  <a:srgbClr val="FF0000"/>
                </a:solidFill>
              </a:rPr>
              <a:t>poll taxes</a:t>
            </a:r>
            <a:r>
              <a:rPr lang="en-US" dirty="0" smtClean="0">
                <a:solidFill>
                  <a:srgbClr val="FF0000"/>
                </a:solidFill>
              </a:rPr>
              <a:t>.</a:t>
            </a:r>
            <a:endParaRPr lang="en-US" dirty="0">
              <a:solidFill>
                <a:srgbClr val="000090"/>
              </a:solidFill>
            </a:endParaRPr>
          </a:p>
          <a:p>
            <a:pPr marL="0" lvl="0" indent="0">
              <a:buNone/>
            </a:pPr>
            <a:r>
              <a:rPr lang="en-US" sz="3000" dirty="0" smtClean="0">
                <a:solidFill>
                  <a:srgbClr val="FF0000"/>
                </a:solidFill>
              </a:rPr>
              <a:t>B. The </a:t>
            </a:r>
            <a:r>
              <a:rPr lang="en-US" sz="3000" dirty="0">
                <a:solidFill>
                  <a:srgbClr val="FF0000"/>
                </a:solidFill>
              </a:rPr>
              <a:t>lack of federal laws granting voting rights to all </a:t>
            </a:r>
            <a:r>
              <a:rPr lang="en-US" sz="3000" dirty="0" smtClean="0">
                <a:solidFill>
                  <a:srgbClr val="FF0000"/>
                </a:solidFill>
              </a:rPr>
              <a:t>	men</a:t>
            </a:r>
            <a:r>
              <a:rPr lang="en-US" sz="3000" dirty="0">
                <a:solidFill>
                  <a:srgbClr val="FF0000"/>
                </a:solidFill>
              </a:rPr>
              <a:t>.</a:t>
            </a:r>
          </a:p>
          <a:p>
            <a:pPr marL="0" lvl="0" indent="0">
              <a:buNone/>
            </a:pPr>
            <a:r>
              <a:rPr lang="en-US" sz="3000" dirty="0" smtClean="0">
                <a:solidFill>
                  <a:srgbClr val="FF0000"/>
                </a:solidFill>
              </a:rPr>
              <a:t>C. The </a:t>
            </a:r>
            <a:r>
              <a:rPr lang="en-US" sz="3000" dirty="0">
                <a:solidFill>
                  <a:srgbClr val="FF0000"/>
                </a:solidFill>
              </a:rPr>
              <a:t>segregation of public facilities in the South. </a:t>
            </a:r>
          </a:p>
          <a:p>
            <a:pPr marL="0" lvl="0" indent="0">
              <a:buNone/>
            </a:pPr>
            <a:r>
              <a:rPr lang="en-US" sz="3000" dirty="0" smtClean="0">
                <a:solidFill>
                  <a:srgbClr val="FF0000"/>
                </a:solidFill>
              </a:rPr>
              <a:t>D. The </a:t>
            </a:r>
            <a:r>
              <a:rPr lang="en-US" sz="3000" dirty="0">
                <a:solidFill>
                  <a:srgbClr val="FF0000"/>
                </a:solidFill>
              </a:rPr>
              <a:t>development of sharecropping system. </a:t>
            </a:r>
          </a:p>
          <a:p>
            <a:endParaRPr lang="en-US" dirty="0"/>
          </a:p>
        </p:txBody>
      </p:sp>
    </p:spTree>
    <p:extLst>
      <p:ext uri="{BB962C8B-B14F-4D97-AF65-F5344CB8AC3E}">
        <p14:creationId xmlns:p14="http://schemas.microsoft.com/office/powerpoint/2010/main" val="369083029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A. The passage of Jim Crow laws such as literacy 	test and poll taxes.</a:t>
            </a:r>
            <a:endParaRPr lang="en-US" sz="9600" dirty="0">
              <a:solidFill>
                <a:srgbClr val="000090"/>
              </a:solidFill>
            </a:endParaRPr>
          </a:p>
          <a:p>
            <a:endParaRPr lang="en-US" dirty="0"/>
          </a:p>
        </p:txBody>
      </p:sp>
    </p:spTree>
    <p:extLst>
      <p:ext uri="{BB962C8B-B14F-4D97-AF65-F5344CB8AC3E}">
        <p14:creationId xmlns:p14="http://schemas.microsoft.com/office/powerpoint/2010/main" val="394064245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#32</a:t>
            </a:r>
            <a:endParaRPr lang="en-US" sz="9600" b="1" cap="all" dirty="0">
              <a:ln w="0"/>
              <a:solidFill>
                <a:srgbClr val="FFFF00"/>
              </a:solidFill>
              <a:effectLst/>
            </a:endParaRPr>
          </a:p>
        </p:txBody>
      </p:sp>
    </p:spTree>
    <p:extLst>
      <p:ext uri="{BB962C8B-B14F-4D97-AF65-F5344CB8AC3E}">
        <p14:creationId xmlns:p14="http://schemas.microsoft.com/office/powerpoint/2010/main" val="108412583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Q=How </a:t>
            </a:r>
            <a:r>
              <a:rPr lang="en-US" sz="4000" dirty="0">
                <a:solidFill>
                  <a:srgbClr val="000090"/>
                </a:solidFill>
              </a:rPr>
              <a:t>did the federal government’s tariff policy impact the nation in the late 19</a:t>
            </a:r>
            <a:r>
              <a:rPr lang="en-US" sz="4000" baseline="30000" dirty="0">
                <a:solidFill>
                  <a:srgbClr val="000090"/>
                </a:solidFill>
              </a:rPr>
              <a:t>th</a:t>
            </a:r>
            <a:r>
              <a:rPr lang="en-US" sz="4000" dirty="0">
                <a:solidFill>
                  <a:srgbClr val="000090"/>
                </a:solidFill>
              </a:rPr>
              <a:t> century? </a:t>
            </a:r>
            <a:endParaRPr lang="en-US" sz="4000" dirty="0" smtClean="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Higher </a:t>
            </a:r>
            <a:r>
              <a:rPr lang="en-US" sz="2800" dirty="0">
                <a:solidFill>
                  <a:srgbClr val="FF0000"/>
                </a:solidFill>
              </a:rPr>
              <a:t>tariffs increased cotton exports. </a:t>
            </a:r>
          </a:p>
          <a:p>
            <a:pPr marL="0" lvl="0" indent="0">
              <a:buNone/>
            </a:pPr>
            <a:r>
              <a:rPr lang="en-US" sz="2800" dirty="0" smtClean="0">
                <a:solidFill>
                  <a:srgbClr val="FF0000"/>
                </a:solidFill>
              </a:rPr>
              <a:t>B. Higher </a:t>
            </a:r>
            <a:r>
              <a:rPr lang="en-US" sz="2800" dirty="0">
                <a:solidFill>
                  <a:srgbClr val="FF0000"/>
                </a:solidFill>
              </a:rPr>
              <a:t>tariffs encouraged more domestic </a:t>
            </a:r>
            <a:r>
              <a:rPr lang="en-US" sz="2800" dirty="0" smtClean="0">
                <a:solidFill>
                  <a:srgbClr val="FF0000"/>
                </a:solidFill>
              </a:rPr>
              <a:t>	manufacturing</a:t>
            </a:r>
            <a:r>
              <a:rPr lang="en-US" sz="2800" dirty="0">
                <a:solidFill>
                  <a:srgbClr val="FF0000"/>
                </a:solidFill>
              </a:rPr>
              <a:t>. </a:t>
            </a:r>
            <a:endParaRPr lang="en-US" sz="2800" dirty="0" smtClean="0">
              <a:solidFill>
                <a:srgbClr val="FF0000"/>
              </a:solidFill>
            </a:endParaRPr>
          </a:p>
          <a:p>
            <a:pPr marL="0" lvl="0" indent="0">
              <a:buNone/>
            </a:pPr>
            <a:r>
              <a:rPr lang="en-US" sz="2800" dirty="0" smtClean="0">
                <a:solidFill>
                  <a:srgbClr val="FF0000"/>
                </a:solidFill>
              </a:rPr>
              <a:t>C. Lower </a:t>
            </a:r>
            <a:r>
              <a:rPr lang="en-US" sz="2800" dirty="0">
                <a:solidFill>
                  <a:srgbClr val="FF0000"/>
                </a:solidFill>
              </a:rPr>
              <a:t>tariffs increased trade with foreign nations. </a:t>
            </a:r>
          </a:p>
          <a:p>
            <a:pPr marL="0" lvl="0" indent="0">
              <a:buNone/>
            </a:pPr>
            <a:r>
              <a:rPr lang="en-US" sz="2800" dirty="0" smtClean="0">
                <a:solidFill>
                  <a:srgbClr val="FF0000"/>
                </a:solidFill>
              </a:rPr>
              <a:t>D. Lower </a:t>
            </a:r>
            <a:r>
              <a:rPr lang="en-US" sz="2800" dirty="0">
                <a:solidFill>
                  <a:srgbClr val="FF0000"/>
                </a:solidFill>
              </a:rPr>
              <a:t>tariffs reduced inflation on consumer goods. </a:t>
            </a:r>
          </a:p>
          <a:p>
            <a:endParaRPr lang="en-US" dirty="0"/>
          </a:p>
        </p:txBody>
      </p:sp>
    </p:spTree>
    <p:extLst>
      <p:ext uri="{BB962C8B-B14F-4D97-AF65-F5344CB8AC3E}">
        <p14:creationId xmlns:p14="http://schemas.microsoft.com/office/powerpoint/2010/main" val="39856382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a:solidFill>
                  <a:srgbClr val="FF0000"/>
                </a:solidFill>
              </a:rPr>
              <a:t>B. Higher tariffs encouraged more domestic 	manufacturing. </a:t>
            </a:r>
          </a:p>
          <a:p>
            <a:endParaRPr lang="en-US" dirty="0"/>
          </a:p>
        </p:txBody>
      </p:sp>
    </p:spTree>
    <p:extLst>
      <p:ext uri="{BB962C8B-B14F-4D97-AF65-F5344CB8AC3E}">
        <p14:creationId xmlns:p14="http://schemas.microsoft.com/office/powerpoint/2010/main" val="283844086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#33</a:t>
            </a:r>
            <a:endParaRPr lang="en-US" sz="9600" b="1" cap="all" dirty="0">
              <a:ln w="0"/>
              <a:solidFill>
                <a:srgbClr val="FFFF00"/>
              </a:solidFill>
              <a:effectLst/>
            </a:endParaRPr>
          </a:p>
        </p:txBody>
      </p:sp>
    </p:spTree>
    <p:extLst>
      <p:ext uri="{BB962C8B-B14F-4D97-AF65-F5344CB8AC3E}">
        <p14:creationId xmlns:p14="http://schemas.microsoft.com/office/powerpoint/2010/main" val="309708489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Q=One </a:t>
            </a:r>
            <a:r>
              <a:rPr lang="en-US" sz="4000" dirty="0">
                <a:solidFill>
                  <a:srgbClr val="000090"/>
                </a:solidFill>
              </a:rPr>
              <a:t>of the PRIMARY reasons for the U.S. to build the Panama Canal was to </a:t>
            </a:r>
            <a:endParaRPr lang="en-US" sz="4000" dirty="0" smtClean="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Force </a:t>
            </a:r>
            <a:r>
              <a:rPr lang="en-US" sz="2800" dirty="0">
                <a:solidFill>
                  <a:srgbClr val="FF0000"/>
                </a:solidFill>
              </a:rPr>
              <a:t>transcontinental railroads to reduce their </a:t>
            </a:r>
            <a:r>
              <a:rPr lang="en-US" sz="2800" dirty="0" smtClean="0">
                <a:solidFill>
                  <a:srgbClr val="FF0000"/>
                </a:solidFill>
              </a:rPr>
              <a:t>	rates</a:t>
            </a:r>
            <a:r>
              <a:rPr lang="en-US" sz="2800" dirty="0">
                <a:solidFill>
                  <a:srgbClr val="FF0000"/>
                </a:solidFill>
              </a:rPr>
              <a:t>. </a:t>
            </a:r>
          </a:p>
          <a:p>
            <a:pPr marL="0" lvl="0" indent="0">
              <a:buNone/>
            </a:pPr>
            <a:r>
              <a:rPr lang="en-US" sz="2800" dirty="0" smtClean="0">
                <a:solidFill>
                  <a:srgbClr val="FF0000"/>
                </a:solidFill>
              </a:rPr>
              <a:t>B. Decrease </a:t>
            </a:r>
            <a:r>
              <a:rPr lang="en-US" sz="2800" dirty="0">
                <a:solidFill>
                  <a:srgbClr val="FF0000"/>
                </a:solidFill>
              </a:rPr>
              <a:t>the U.S. Navy’s sailing time between the </a:t>
            </a:r>
            <a:r>
              <a:rPr lang="en-US" sz="2800" dirty="0" smtClean="0">
                <a:solidFill>
                  <a:srgbClr val="FF0000"/>
                </a:solidFill>
              </a:rPr>
              <a:t>	Atlantic </a:t>
            </a:r>
            <a:r>
              <a:rPr lang="en-US" sz="2800" dirty="0">
                <a:solidFill>
                  <a:srgbClr val="FF0000"/>
                </a:solidFill>
              </a:rPr>
              <a:t>and Pacific Oceans. </a:t>
            </a:r>
          </a:p>
          <a:p>
            <a:pPr marL="0" lvl="0" indent="0">
              <a:buNone/>
            </a:pPr>
            <a:r>
              <a:rPr lang="en-US" sz="2800" dirty="0" smtClean="0">
                <a:solidFill>
                  <a:srgbClr val="FF0000"/>
                </a:solidFill>
              </a:rPr>
              <a:t>C. Fulfill </a:t>
            </a:r>
            <a:r>
              <a:rPr lang="en-US" sz="2800" dirty="0">
                <a:solidFill>
                  <a:srgbClr val="FF0000"/>
                </a:solidFill>
              </a:rPr>
              <a:t>obligations under a treaty with the French. </a:t>
            </a:r>
          </a:p>
          <a:p>
            <a:pPr marL="0" lvl="0" indent="0">
              <a:buNone/>
            </a:pPr>
            <a:r>
              <a:rPr lang="en-US" sz="2800" dirty="0" smtClean="0">
                <a:solidFill>
                  <a:srgbClr val="FF0000"/>
                </a:solidFill>
              </a:rPr>
              <a:t>D. Protect </a:t>
            </a:r>
            <a:r>
              <a:rPr lang="en-US" sz="2800" dirty="0">
                <a:solidFill>
                  <a:srgbClr val="FF0000"/>
                </a:solidFill>
              </a:rPr>
              <a:t>the environment and native cultures of the </a:t>
            </a:r>
            <a:r>
              <a:rPr lang="en-US" sz="2800" dirty="0" smtClean="0">
                <a:solidFill>
                  <a:srgbClr val="FF0000"/>
                </a:solidFill>
              </a:rPr>
              <a:t>	Central </a:t>
            </a:r>
            <a:r>
              <a:rPr lang="en-US" sz="2800" dirty="0">
                <a:solidFill>
                  <a:srgbClr val="FF0000"/>
                </a:solidFill>
              </a:rPr>
              <a:t>American countries. </a:t>
            </a:r>
          </a:p>
          <a:p>
            <a:endParaRPr lang="en-US" sz="2800" dirty="0">
              <a:solidFill>
                <a:srgbClr val="FF0000"/>
              </a:solidFill>
            </a:endParaRPr>
          </a:p>
        </p:txBody>
      </p:sp>
    </p:spTree>
    <p:extLst>
      <p:ext uri="{BB962C8B-B14F-4D97-AF65-F5344CB8AC3E}">
        <p14:creationId xmlns:p14="http://schemas.microsoft.com/office/powerpoint/2010/main" val="2953450833"/>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B. Decrease the U.S. Navy’s sailing time between the 	Atlantic and Pacific Oceans. </a:t>
            </a:r>
          </a:p>
          <a:p>
            <a:endParaRPr lang="en-US" dirty="0"/>
          </a:p>
        </p:txBody>
      </p:sp>
    </p:spTree>
    <p:extLst>
      <p:ext uri="{BB962C8B-B14F-4D97-AF65-F5344CB8AC3E}">
        <p14:creationId xmlns:p14="http://schemas.microsoft.com/office/powerpoint/2010/main" val="97668889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#34</a:t>
            </a:r>
            <a:endParaRPr lang="en-US" sz="9600" b="1" cap="all" dirty="0">
              <a:ln w="0"/>
              <a:solidFill>
                <a:srgbClr val="FFFF00"/>
              </a:solidFill>
              <a:effectLst/>
            </a:endParaRPr>
          </a:p>
        </p:txBody>
      </p:sp>
    </p:spTree>
    <p:extLst>
      <p:ext uri="{BB962C8B-B14F-4D97-AF65-F5344CB8AC3E}">
        <p14:creationId xmlns:p14="http://schemas.microsoft.com/office/powerpoint/2010/main" val="48292787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538" t="7647" r="-1884" b="7125"/>
          <a:stretch/>
        </p:blipFill>
        <p:spPr>
          <a:xfrm>
            <a:off x="1122867" y="331282"/>
            <a:ext cx="6994907" cy="1435556"/>
          </a:xfrm>
          <a:prstGeom prst="rect">
            <a:avLst/>
          </a:prstGeom>
        </p:spPr>
      </p:pic>
      <p:sp>
        <p:nvSpPr>
          <p:cNvPr id="11" name="TextBox 10"/>
          <p:cNvSpPr txBox="1"/>
          <p:nvPr/>
        </p:nvSpPr>
        <p:spPr>
          <a:xfrm>
            <a:off x="1362166" y="2318975"/>
            <a:ext cx="184666" cy="369332"/>
          </a:xfrm>
          <a:prstGeom prst="rect">
            <a:avLst/>
          </a:prstGeom>
          <a:noFill/>
        </p:spPr>
        <p:txBody>
          <a:bodyPr wrap="none" rtlCol="0">
            <a:spAutoFit/>
          </a:bodyPr>
          <a:lstStyle/>
          <a:p>
            <a:endParaRPr lang="en-US" dirty="0"/>
          </a:p>
        </p:txBody>
      </p:sp>
      <p:sp>
        <p:nvSpPr>
          <p:cNvPr id="12" name="Rectangle 11"/>
          <p:cNvSpPr/>
          <p:nvPr/>
        </p:nvSpPr>
        <p:spPr>
          <a:xfrm>
            <a:off x="184076" y="1997839"/>
            <a:ext cx="8725226" cy="4293483"/>
          </a:xfrm>
          <a:prstGeom prst="rect">
            <a:avLst/>
          </a:prstGeom>
        </p:spPr>
        <p:txBody>
          <a:bodyPr wrap="square">
            <a:spAutoFit/>
          </a:bodyPr>
          <a:lstStyle/>
          <a:p>
            <a:r>
              <a:rPr lang="en-US" sz="4000" dirty="0">
                <a:solidFill>
                  <a:srgbClr val="000090"/>
                </a:solidFill>
              </a:rPr>
              <a:t> </a:t>
            </a:r>
            <a:r>
              <a:rPr lang="en-US" sz="4000" dirty="0" smtClean="0">
                <a:solidFill>
                  <a:srgbClr val="000090"/>
                </a:solidFill>
              </a:rPr>
              <a:t>Q=How </a:t>
            </a:r>
            <a:r>
              <a:rPr lang="en-US" sz="4000" dirty="0">
                <a:solidFill>
                  <a:srgbClr val="000090"/>
                </a:solidFill>
              </a:rPr>
              <a:t>did these events affect the United States</a:t>
            </a:r>
            <a:r>
              <a:rPr lang="en-US" sz="4000" dirty="0" smtClean="0">
                <a:solidFill>
                  <a:srgbClr val="000090"/>
                </a:solidFill>
              </a:rPr>
              <a:t>?</a:t>
            </a:r>
            <a:endParaRPr lang="en-US" dirty="0">
              <a:solidFill>
                <a:srgbClr val="000090"/>
              </a:solidFill>
            </a:endParaRPr>
          </a:p>
          <a:p>
            <a:endParaRPr lang="en-US" dirty="0"/>
          </a:p>
          <a:p>
            <a:pPr lvl="0"/>
            <a:r>
              <a:rPr lang="en-US" sz="2500" dirty="0" smtClean="0">
                <a:solidFill>
                  <a:srgbClr val="FF0000"/>
                </a:solidFill>
              </a:rPr>
              <a:t>A. They </a:t>
            </a:r>
            <a:r>
              <a:rPr lang="en-US" sz="2500" dirty="0">
                <a:solidFill>
                  <a:srgbClr val="FF0000"/>
                </a:solidFill>
              </a:rPr>
              <a:t>increased public support for cuts in U.S. defense </a:t>
            </a:r>
            <a:r>
              <a:rPr lang="en-US" sz="2500" dirty="0" smtClean="0">
                <a:solidFill>
                  <a:srgbClr val="FF0000"/>
                </a:solidFill>
              </a:rPr>
              <a:t>	spending</a:t>
            </a:r>
            <a:r>
              <a:rPr lang="en-US" sz="2500" dirty="0">
                <a:solidFill>
                  <a:srgbClr val="FF0000"/>
                </a:solidFill>
              </a:rPr>
              <a:t>. </a:t>
            </a:r>
          </a:p>
          <a:p>
            <a:pPr lvl="0"/>
            <a:r>
              <a:rPr lang="en-US" sz="2500" dirty="0" smtClean="0">
                <a:solidFill>
                  <a:srgbClr val="FF0000"/>
                </a:solidFill>
              </a:rPr>
              <a:t>B. They </a:t>
            </a:r>
            <a:r>
              <a:rPr lang="en-US" sz="2500" dirty="0">
                <a:solidFill>
                  <a:srgbClr val="FF0000"/>
                </a:solidFill>
              </a:rPr>
              <a:t>promoted the end of Dollar Diplomacy in Latin America. </a:t>
            </a:r>
          </a:p>
          <a:p>
            <a:pPr lvl="0"/>
            <a:r>
              <a:rPr lang="en-US" sz="2500" dirty="0" smtClean="0">
                <a:solidFill>
                  <a:srgbClr val="FF0000"/>
                </a:solidFill>
              </a:rPr>
              <a:t>C. They </a:t>
            </a:r>
            <a:r>
              <a:rPr lang="en-US" sz="2500" dirty="0">
                <a:solidFill>
                  <a:srgbClr val="FF0000"/>
                </a:solidFill>
              </a:rPr>
              <a:t>set a precedent of including territorial acquisition in </a:t>
            </a:r>
            <a:r>
              <a:rPr lang="en-US" sz="2500" dirty="0" smtClean="0">
                <a:solidFill>
                  <a:srgbClr val="FF0000"/>
                </a:solidFill>
              </a:rPr>
              <a:t>	settlements</a:t>
            </a:r>
            <a:r>
              <a:rPr lang="en-US" sz="2500" dirty="0">
                <a:solidFill>
                  <a:srgbClr val="FF0000"/>
                </a:solidFill>
              </a:rPr>
              <a:t>. </a:t>
            </a:r>
          </a:p>
          <a:p>
            <a:pPr lvl="0"/>
            <a:r>
              <a:rPr lang="en-US" sz="2500" dirty="0" smtClean="0">
                <a:solidFill>
                  <a:srgbClr val="FF0000"/>
                </a:solidFill>
              </a:rPr>
              <a:t>D. They </a:t>
            </a:r>
            <a:r>
              <a:rPr lang="en-US" sz="2500" dirty="0">
                <a:solidFill>
                  <a:srgbClr val="FF0000"/>
                </a:solidFill>
              </a:rPr>
              <a:t>helped establish the United States as an imperial power </a:t>
            </a:r>
            <a:r>
              <a:rPr lang="en-US" sz="2500" dirty="0" smtClean="0">
                <a:solidFill>
                  <a:srgbClr val="FF0000"/>
                </a:solidFill>
              </a:rPr>
              <a:t>	similar </a:t>
            </a:r>
            <a:r>
              <a:rPr lang="en-US" sz="2500" dirty="0">
                <a:solidFill>
                  <a:srgbClr val="FF0000"/>
                </a:solidFill>
              </a:rPr>
              <a:t>to European  </a:t>
            </a:r>
            <a:r>
              <a:rPr lang="en-US" sz="2500" dirty="0" smtClean="0">
                <a:solidFill>
                  <a:srgbClr val="FF0000"/>
                </a:solidFill>
              </a:rPr>
              <a:t>nations</a:t>
            </a:r>
            <a:r>
              <a:rPr lang="en-US" sz="2500" dirty="0">
                <a:solidFill>
                  <a:srgbClr val="FF0000"/>
                </a:solidFill>
              </a:rPr>
              <a:t>. </a:t>
            </a:r>
          </a:p>
        </p:txBody>
      </p:sp>
    </p:spTree>
    <p:extLst>
      <p:ext uri="{BB962C8B-B14F-4D97-AF65-F5344CB8AC3E}">
        <p14:creationId xmlns:p14="http://schemas.microsoft.com/office/powerpoint/2010/main" val="3915915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a:t>
            </a:r>
            <a:r>
              <a:rPr lang="en-US" dirty="0" smtClean="0"/>
              <a:t> </a:t>
            </a:r>
            <a:endParaRPr lang="en-US" dirty="0"/>
          </a:p>
        </p:txBody>
      </p:sp>
      <p:sp>
        <p:nvSpPr>
          <p:cNvPr id="3" name="Content Placeholder 2"/>
          <p:cNvSpPr>
            <a:spLocks noGrp="1"/>
          </p:cNvSpPr>
          <p:nvPr>
            <p:ph idx="1"/>
          </p:nvPr>
        </p:nvSpPr>
        <p:spPr/>
        <p:txBody>
          <a:bodyPr/>
          <a:lstStyle/>
          <a:p>
            <a:pPr marL="0" lvl="0" indent="0">
              <a:buNone/>
            </a:pPr>
            <a:r>
              <a:rPr lang="en-US" sz="9600" dirty="0" smtClean="0">
                <a:solidFill>
                  <a:srgbClr val="FF0000"/>
                </a:solidFill>
              </a:rPr>
              <a:t>A. Would work for low wages. </a:t>
            </a:r>
          </a:p>
          <a:p>
            <a:endParaRPr lang="en-US" dirty="0"/>
          </a:p>
        </p:txBody>
      </p:sp>
    </p:spTree>
    <p:extLst>
      <p:ext uri="{BB962C8B-B14F-4D97-AF65-F5344CB8AC3E}">
        <p14:creationId xmlns:p14="http://schemas.microsoft.com/office/powerpoint/2010/main" val="166791104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D. They helped establish the United States as an imperial power 	similar to European  nations. </a:t>
            </a:r>
          </a:p>
          <a:p>
            <a:endParaRPr lang="en-US" dirty="0"/>
          </a:p>
        </p:txBody>
      </p:sp>
    </p:spTree>
    <p:extLst>
      <p:ext uri="{BB962C8B-B14F-4D97-AF65-F5344CB8AC3E}">
        <p14:creationId xmlns:p14="http://schemas.microsoft.com/office/powerpoint/2010/main" val="80514240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#35</a:t>
            </a:r>
            <a:endParaRPr lang="en-US" sz="9600" b="1" cap="all" dirty="0">
              <a:ln w="0"/>
              <a:solidFill>
                <a:srgbClr val="FFFF00"/>
              </a:solidFill>
              <a:effectLst/>
            </a:endParaRPr>
          </a:p>
        </p:txBody>
      </p:sp>
    </p:spTree>
    <p:extLst>
      <p:ext uri="{BB962C8B-B14F-4D97-AF65-F5344CB8AC3E}">
        <p14:creationId xmlns:p14="http://schemas.microsoft.com/office/powerpoint/2010/main" val="253815773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Q=Why </a:t>
            </a:r>
            <a:r>
              <a:rPr lang="en-US" sz="4000" dirty="0">
                <a:solidFill>
                  <a:srgbClr val="000090"/>
                </a:solidFill>
              </a:rPr>
              <a:t>was post-World War II Berlin, Germany, different from other Cold War areas of conflict</a:t>
            </a:r>
            <a:r>
              <a:rPr lang="en-US" sz="4000" dirty="0" smtClean="0">
                <a:solidFill>
                  <a:srgbClr val="000090"/>
                </a:solidFill>
              </a:rPr>
              <a:t>?</a:t>
            </a:r>
          </a:p>
          <a:p>
            <a:pPr marL="0" lvl="0" indent="0">
              <a:buNone/>
            </a:pPr>
            <a:endParaRPr lang="en-US" sz="4000" dirty="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East </a:t>
            </a:r>
            <a:r>
              <a:rPr lang="en-US" sz="2800" dirty="0">
                <a:solidFill>
                  <a:srgbClr val="FF0000"/>
                </a:solidFill>
              </a:rPr>
              <a:t>Berlin was founded on a free market economy</a:t>
            </a:r>
          </a:p>
          <a:p>
            <a:pPr marL="0" lvl="0" indent="0">
              <a:buNone/>
            </a:pPr>
            <a:r>
              <a:rPr lang="en-US" sz="2800" dirty="0" smtClean="0">
                <a:solidFill>
                  <a:srgbClr val="FF0000"/>
                </a:solidFill>
              </a:rPr>
              <a:t>B. West </a:t>
            </a:r>
            <a:r>
              <a:rPr lang="en-US" sz="2800" dirty="0">
                <a:solidFill>
                  <a:srgbClr val="FF0000"/>
                </a:solidFill>
              </a:rPr>
              <a:t>Berlin was located within a communist country</a:t>
            </a:r>
          </a:p>
          <a:p>
            <a:pPr marL="0" lvl="0" indent="0">
              <a:buNone/>
            </a:pPr>
            <a:r>
              <a:rPr lang="en-US" sz="2800" dirty="0" smtClean="0">
                <a:solidFill>
                  <a:srgbClr val="FF0000"/>
                </a:solidFill>
              </a:rPr>
              <a:t>C. West </a:t>
            </a:r>
            <a:r>
              <a:rPr lang="en-US" sz="2800" dirty="0">
                <a:solidFill>
                  <a:srgbClr val="FF0000"/>
                </a:solidFill>
              </a:rPr>
              <a:t>Germany was compelled to build a wall to </a:t>
            </a:r>
            <a:r>
              <a:rPr lang="en-US" sz="2800" dirty="0" smtClean="0">
                <a:solidFill>
                  <a:srgbClr val="FF0000"/>
                </a:solidFill>
              </a:rPr>
              <a:t>	deter </a:t>
            </a:r>
            <a:r>
              <a:rPr lang="en-US" sz="2800" dirty="0">
                <a:solidFill>
                  <a:srgbClr val="FF0000"/>
                </a:solidFill>
              </a:rPr>
              <a:t>the Soviet Union</a:t>
            </a:r>
          </a:p>
          <a:p>
            <a:pPr marL="0" lvl="0" indent="0">
              <a:buNone/>
            </a:pPr>
            <a:r>
              <a:rPr lang="en-US" sz="2800" dirty="0" smtClean="0">
                <a:solidFill>
                  <a:srgbClr val="FF0000"/>
                </a:solidFill>
              </a:rPr>
              <a:t>D. East </a:t>
            </a:r>
            <a:r>
              <a:rPr lang="en-US" sz="2800" dirty="0">
                <a:solidFill>
                  <a:srgbClr val="FF0000"/>
                </a:solidFill>
              </a:rPr>
              <a:t>Germany was obligated to send an ambassador </a:t>
            </a:r>
            <a:r>
              <a:rPr lang="en-US" sz="2800" dirty="0" smtClean="0">
                <a:solidFill>
                  <a:srgbClr val="FF0000"/>
                </a:solidFill>
              </a:rPr>
              <a:t>	to </a:t>
            </a:r>
            <a:r>
              <a:rPr lang="en-US" sz="2800" dirty="0">
                <a:solidFill>
                  <a:srgbClr val="FF0000"/>
                </a:solidFill>
              </a:rPr>
              <a:t>the United Nations</a:t>
            </a:r>
          </a:p>
          <a:p>
            <a:endParaRPr lang="en-US" dirty="0"/>
          </a:p>
        </p:txBody>
      </p:sp>
    </p:spTree>
    <p:extLst>
      <p:ext uri="{BB962C8B-B14F-4D97-AF65-F5344CB8AC3E}">
        <p14:creationId xmlns:p14="http://schemas.microsoft.com/office/powerpoint/2010/main" val="334201515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85000" lnSpcReduction="10000"/>
          </a:bodyPr>
          <a:lstStyle/>
          <a:p>
            <a:pPr marL="400050" lvl="1" indent="0">
              <a:buNone/>
            </a:pPr>
            <a:r>
              <a:rPr lang="en-US" sz="9200" dirty="0">
                <a:solidFill>
                  <a:srgbClr val="FF0000"/>
                </a:solidFill>
              </a:rPr>
              <a:t>B. West Berlin was located within a communist country</a:t>
            </a:r>
          </a:p>
          <a:p>
            <a:endParaRPr lang="en-US" dirty="0"/>
          </a:p>
        </p:txBody>
      </p:sp>
    </p:spTree>
    <p:extLst>
      <p:ext uri="{BB962C8B-B14F-4D97-AF65-F5344CB8AC3E}">
        <p14:creationId xmlns:p14="http://schemas.microsoft.com/office/powerpoint/2010/main" val="3591523024"/>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#36</a:t>
            </a:r>
            <a:endParaRPr lang="en-US" sz="9600" b="1" cap="all" dirty="0">
              <a:ln w="0"/>
              <a:solidFill>
                <a:srgbClr val="FFFF00"/>
              </a:solidFill>
              <a:effectLst/>
            </a:endParaRPr>
          </a:p>
        </p:txBody>
      </p:sp>
    </p:spTree>
    <p:extLst>
      <p:ext uri="{BB962C8B-B14F-4D97-AF65-F5344CB8AC3E}">
        <p14:creationId xmlns:p14="http://schemas.microsoft.com/office/powerpoint/2010/main" val="397551772"/>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Q=How </a:t>
            </a:r>
            <a:r>
              <a:rPr lang="en-US" sz="4000" dirty="0">
                <a:solidFill>
                  <a:srgbClr val="000090"/>
                </a:solidFill>
              </a:rPr>
              <a:t>did the fear of communism during the 1950s affect the United States? </a:t>
            </a:r>
            <a:endParaRPr lang="en-US" sz="4000" dirty="0" smtClean="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There </a:t>
            </a:r>
            <a:r>
              <a:rPr lang="en-US" sz="2800" dirty="0">
                <a:solidFill>
                  <a:srgbClr val="FF0000"/>
                </a:solidFill>
              </a:rPr>
              <a:t>was more public support for the repeal of </a:t>
            </a:r>
            <a:r>
              <a:rPr lang="en-US" sz="2800" dirty="0" smtClean="0">
                <a:solidFill>
                  <a:srgbClr val="FF0000"/>
                </a:solidFill>
              </a:rPr>
              <a:t>	segregation </a:t>
            </a:r>
            <a:r>
              <a:rPr lang="en-US" sz="2800" dirty="0">
                <a:solidFill>
                  <a:srgbClr val="FF0000"/>
                </a:solidFill>
              </a:rPr>
              <a:t>laws</a:t>
            </a:r>
          </a:p>
          <a:p>
            <a:pPr marL="0" lvl="0" indent="0">
              <a:buNone/>
            </a:pPr>
            <a:r>
              <a:rPr lang="en-US" sz="2800" dirty="0" smtClean="0">
                <a:solidFill>
                  <a:srgbClr val="FF0000"/>
                </a:solidFill>
              </a:rPr>
              <a:t>B. There </a:t>
            </a:r>
            <a:r>
              <a:rPr lang="en-US" sz="2800" dirty="0">
                <a:solidFill>
                  <a:srgbClr val="FF0000"/>
                </a:solidFill>
              </a:rPr>
              <a:t>was more </a:t>
            </a:r>
            <a:r>
              <a:rPr lang="en-US" sz="2800" dirty="0" smtClean="0">
                <a:solidFill>
                  <a:srgbClr val="FF0000"/>
                </a:solidFill>
              </a:rPr>
              <a:t>public </a:t>
            </a:r>
            <a:r>
              <a:rPr lang="en-US" sz="2800" dirty="0">
                <a:solidFill>
                  <a:srgbClr val="FF0000"/>
                </a:solidFill>
              </a:rPr>
              <a:t>support for the buildup of </a:t>
            </a:r>
            <a:r>
              <a:rPr lang="en-US" sz="2800" dirty="0" smtClean="0">
                <a:solidFill>
                  <a:srgbClr val="FF0000"/>
                </a:solidFill>
              </a:rPr>
              <a:t>	nuclear </a:t>
            </a:r>
            <a:r>
              <a:rPr lang="en-US" sz="2800" dirty="0">
                <a:solidFill>
                  <a:srgbClr val="FF0000"/>
                </a:solidFill>
              </a:rPr>
              <a:t>weapons</a:t>
            </a:r>
          </a:p>
          <a:p>
            <a:pPr marL="0" lvl="0" indent="0">
              <a:buNone/>
            </a:pPr>
            <a:r>
              <a:rPr lang="en-US" sz="2800" dirty="0" smtClean="0">
                <a:solidFill>
                  <a:srgbClr val="FF0000"/>
                </a:solidFill>
              </a:rPr>
              <a:t>C. The </a:t>
            </a:r>
            <a:r>
              <a:rPr lang="en-US" sz="2800" dirty="0">
                <a:solidFill>
                  <a:srgbClr val="FF0000"/>
                </a:solidFill>
              </a:rPr>
              <a:t>government supported the rise of independence </a:t>
            </a:r>
            <a:r>
              <a:rPr lang="en-US" sz="2800" dirty="0" smtClean="0">
                <a:solidFill>
                  <a:srgbClr val="FF0000"/>
                </a:solidFill>
              </a:rPr>
              <a:t>	movements </a:t>
            </a:r>
            <a:r>
              <a:rPr lang="en-US" sz="2800" dirty="0">
                <a:solidFill>
                  <a:srgbClr val="FF0000"/>
                </a:solidFill>
              </a:rPr>
              <a:t>in Southeast Asia</a:t>
            </a:r>
          </a:p>
          <a:p>
            <a:pPr marL="0" lvl="0" indent="0">
              <a:buNone/>
            </a:pPr>
            <a:r>
              <a:rPr lang="en-US" sz="2800" dirty="0" smtClean="0">
                <a:solidFill>
                  <a:srgbClr val="FF0000"/>
                </a:solidFill>
              </a:rPr>
              <a:t>D. The </a:t>
            </a:r>
            <a:r>
              <a:rPr lang="en-US" sz="2800" dirty="0">
                <a:solidFill>
                  <a:srgbClr val="FF0000"/>
                </a:solidFill>
              </a:rPr>
              <a:t>government supported the overthrow of </a:t>
            </a:r>
            <a:r>
              <a:rPr lang="en-US" sz="2800" dirty="0" smtClean="0">
                <a:solidFill>
                  <a:srgbClr val="FF0000"/>
                </a:solidFill>
              </a:rPr>
              <a:t>	repressive </a:t>
            </a:r>
            <a:r>
              <a:rPr lang="en-US" sz="2800" dirty="0">
                <a:solidFill>
                  <a:srgbClr val="FF0000"/>
                </a:solidFill>
              </a:rPr>
              <a:t>dictatorships in Latin America </a:t>
            </a:r>
          </a:p>
          <a:p>
            <a:endParaRPr lang="en-US" dirty="0"/>
          </a:p>
        </p:txBody>
      </p:sp>
    </p:spTree>
    <p:extLst>
      <p:ext uri="{BB962C8B-B14F-4D97-AF65-F5344CB8AC3E}">
        <p14:creationId xmlns:p14="http://schemas.microsoft.com/office/powerpoint/2010/main" val="38856317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sz="9600" dirty="0">
                <a:solidFill>
                  <a:srgbClr val="FF0000"/>
                </a:solidFill>
              </a:rPr>
              <a:t>B. There was more public support for the buildup of 	nuclear weapons</a:t>
            </a:r>
          </a:p>
          <a:p>
            <a:endParaRPr lang="en-US" dirty="0"/>
          </a:p>
        </p:txBody>
      </p:sp>
    </p:spTree>
    <p:extLst>
      <p:ext uri="{BB962C8B-B14F-4D97-AF65-F5344CB8AC3E}">
        <p14:creationId xmlns:p14="http://schemas.microsoft.com/office/powerpoint/2010/main" val="963800046"/>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#37</a:t>
            </a:r>
            <a:endParaRPr lang="en-US" sz="9600" b="1" cap="all" dirty="0">
              <a:ln w="0"/>
              <a:solidFill>
                <a:srgbClr val="FFFF00"/>
              </a:solidFill>
              <a:effectLst/>
            </a:endParaRPr>
          </a:p>
        </p:txBody>
      </p:sp>
    </p:spTree>
    <p:extLst>
      <p:ext uri="{BB962C8B-B14F-4D97-AF65-F5344CB8AC3E}">
        <p14:creationId xmlns:p14="http://schemas.microsoft.com/office/powerpoint/2010/main" val="235800304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lnSpcReduction="10000"/>
          </a:bodyPr>
          <a:lstStyle/>
          <a:p>
            <a:pPr marL="0" lvl="0" indent="0">
              <a:buNone/>
            </a:pPr>
            <a:r>
              <a:rPr lang="en-US" sz="4000" dirty="0" smtClean="0">
                <a:solidFill>
                  <a:srgbClr val="000090"/>
                </a:solidFill>
              </a:rPr>
              <a:t>Q=How </a:t>
            </a:r>
            <a:r>
              <a:rPr lang="en-US" sz="4000" dirty="0">
                <a:solidFill>
                  <a:srgbClr val="000090"/>
                </a:solidFill>
              </a:rPr>
              <a:t>did President Harry Truman’s decision to desegregate the military affect African Americans</a:t>
            </a:r>
            <a:r>
              <a:rPr lang="en-US" sz="4000" dirty="0" smtClean="0">
                <a:solidFill>
                  <a:srgbClr val="000090"/>
                </a:solidFill>
              </a:rPr>
              <a:t>?</a:t>
            </a:r>
          </a:p>
          <a:p>
            <a:pPr marL="0" lvl="0" indent="0">
              <a:buNone/>
            </a:pPr>
            <a:endParaRPr lang="en-US" dirty="0" smtClean="0"/>
          </a:p>
          <a:p>
            <a:pPr marL="0" lvl="0" indent="0">
              <a:buNone/>
            </a:pPr>
            <a:endParaRPr lang="en-US" dirty="0"/>
          </a:p>
          <a:p>
            <a:pPr marL="0" lvl="0" indent="0">
              <a:buNone/>
            </a:pPr>
            <a:r>
              <a:rPr lang="en-US" sz="2800" dirty="0" smtClean="0">
                <a:solidFill>
                  <a:srgbClr val="FF0000"/>
                </a:solidFill>
              </a:rPr>
              <a:t>A. It </a:t>
            </a:r>
            <a:r>
              <a:rPr lang="en-US" sz="2800" dirty="0">
                <a:solidFill>
                  <a:srgbClr val="FF0000"/>
                </a:solidFill>
              </a:rPr>
              <a:t>highlighted racial discrimination outside the </a:t>
            </a:r>
            <a:r>
              <a:rPr lang="en-US" sz="2800" dirty="0" smtClean="0">
                <a:solidFill>
                  <a:srgbClr val="FF0000"/>
                </a:solidFill>
              </a:rPr>
              <a:t>	military</a:t>
            </a:r>
            <a:r>
              <a:rPr lang="en-US" sz="2800" dirty="0">
                <a:solidFill>
                  <a:srgbClr val="FF0000"/>
                </a:solidFill>
              </a:rPr>
              <a:t>. </a:t>
            </a:r>
          </a:p>
          <a:p>
            <a:pPr marL="0" lvl="0" indent="0">
              <a:buNone/>
            </a:pPr>
            <a:r>
              <a:rPr lang="en-US" sz="2800" dirty="0" smtClean="0">
                <a:solidFill>
                  <a:srgbClr val="FF0000"/>
                </a:solidFill>
              </a:rPr>
              <a:t>B. It </a:t>
            </a:r>
            <a:r>
              <a:rPr lang="en-US" sz="2800" dirty="0">
                <a:solidFill>
                  <a:srgbClr val="FF0000"/>
                </a:solidFill>
              </a:rPr>
              <a:t>highlighted affirmative action plans outside </a:t>
            </a:r>
            <a:r>
              <a:rPr lang="en-US" sz="2800" dirty="0" smtClean="0">
                <a:solidFill>
                  <a:srgbClr val="FF0000"/>
                </a:solidFill>
              </a:rPr>
              <a:t>the 	military</a:t>
            </a:r>
            <a:r>
              <a:rPr lang="en-US" sz="2800" dirty="0">
                <a:solidFill>
                  <a:srgbClr val="FF0000"/>
                </a:solidFill>
              </a:rPr>
              <a:t>. </a:t>
            </a:r>
          </a:p>
          <a:p>
            <a:pPr marL="0" lvl="0" indent="0">
              <a:buNone/>
            </a:pPr>
            <a:r>
              <a:rPr lang="en-US" sz="2800" dirty="0" smtClean="0">
                <a:solidFill>
                  <a:srgbClr val="FF0000"/>
                </a:solidFill>
              </a:rPr>
              <a:t>C. It </a:t>
            </a:r>
            <a:r>
              <a:rPr lang="en-US" sz="2800" dirty="0">
                <a:solidFill>
                  <a:srgbClr val="FF0000"/>
                </a:solidFill>
              </a:rPr>
              <a:t>affirmed the practice of race-based </a:t>
            </a:r>
            <a:r>
              <a:rPr lang="en-US" sz="2800" dirty="0" smtClean="0">
                <a:solidFill>
                  <a:srgbClr val="FF0000"/>
                </a:solidFill>
              </a:rPr>
              <a:t>promotions </a:t>
            </a:r>
            <a:r>
              <a:rPr lang="en-US" sz="2800" dirty="0">
                <a:solidFill>
                  <a:srgbClr val="FF0000"/>
                </a:solidFill>
              </a:rPr>
              <a:t>in </a:t>
            </a:r>
            <a:r>
              <a:rPr lang="en-US" sz="2800" dirty="0" smtClean="0">
                <a:solidFill>
                  <a:srgbClr val="FF0000"/>
                </a:solidFill>
              </a:rPr>
              <a:t>	the </a:t>
            </a:r>
            <a:r>
              <a:rPr lang="en-US" sz="2800" dirty="0">
                <a:solidFill>
                  <a:srgbClr val="FF0000"/>
                </a:solidFill>
              </a:rPr>
              <a:t>military. </a:t>
            </a:r>
          </a:p>
          <a:p>
            <a:pPr marL="0" lvl="0" indent="0">
              <a:buNone/>
            </a:pPr>
            <a:r>
              <a:rPr lang="en-US" sz="2800" dirty="0" smtClean="0">
                <a:solidFill>
                  <a:srgbClr val="FF0000"/>
                </a:solidFill>
              </a:rPr>
              <a:t>D. It </a:t>
            </a:r>
            <a:r>
              <a:rPr lang="en-US" sz="2800" dirty="0">
                <a:solidFill>
                  <a:srgbClr val="FF0000"/>
                </a:solidFill>
              </a:rPr>
              <a:t>encouraged the prosecution of race-based </a:t>
            </a:r>
            <a:r>
              <a:rPr lang="en-US" sz="2800" dirty="0" smtClean="0">
                <a:solidFill>
                  <a:srgbClr val="FF0000"/>
                </a:solidFill>
              </a:rPr>
              <a:t>	discrimination </a:t>
            </a:r>
            <a:r>
              <a:rPr lang="en-US" sz="2800" dirty="0">
                <a:solidFill>
                  <a:srgbClr val="FF0000"/>
                </a:solidFill>
              </a:rPr>
              <a:t>in the military. </a:t>
            </a:r>
          </a:p>
          <a:p>
            <a:endParaRPr lang="en-US" dirty="0"/>
          </a:p>
        </p:txBody>
      </p:sp>
    </p:spTree>
    <p:extLst>
      <p:ext uri="{BB962C8B-B14F-4D97-AF65-F5344CB8AC3E}">
        <p14:creationId xmlns:p14="http://schemas.microsoft.com/office/powerpoint/2010/main" val="1323735301"/>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A. It highlighted racial discrimination outside the 	military. </a:t>
            </a:r>
          </a:p>
          <a:p>
            <a:endParaRPr lang="en-US" dirty="0"/>
          </a:p>
        </p:txBody>
      </p:sp>
    </p:spTree>
    <p:extLst>
      <p:ext uri="{BB962C8B-B14F-4D97-AF65-F5344CB8AC3E}">
        <p14:creationId xmlns:p14="http://schemas.microsoft.com/office/powerpoint/2010/main" val="30621762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a:t>
            </a:r>
            <a:endParaRPr lang="en-US" sz="9600" b="1" cap="all" dirty="0">
              <a:ln w="0"/>
              <a:solidFill>
                <a:srgbClr val="FFFF00"/>
              </a:solidFill>
              <a:effectLst/>
            </a:endParaRPr>
          </a:p>
        </p:txBody>
      </p:sp>
    </p:spTree>
    <p:extLst>
      <p:ext uri="{BB962C8B-B14F-4D97-AF65-F5344CB8AC3E}">
        <p14:creationId xmlns:p14="http://schemas.microsoft.com/office/powerpoint/2010/main" val="254058227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#38</a:t>
            </a:r>
            <a:endParaRPr lang="en-US" sz="9600" b="1" cap="all" dirty="0">
              <a:ln w="0"/>
              <a:solidFill>
                <a:srgbClr val="FFFF00"/>
              </a:solidFill>
              <a:effectLst/>
            </a:endParaRPr>
          </a:p>
        </p:txBody>
      </p:sp>
    </p:spTree>
    <p:extLst>
      <p:ext uri="{BB962C8B-B14F-4D97-AF65-F5344CB8AC3E}">
        <p14:creationId xmlns:p14="http://schemas.microsoft.com/office/powerpoint/2010/main" val="2036353450"/>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fontScale="92500" lnSpcReduction="10000"/>
          </a:bodyPr>
          <a:lstStyle/>
          <a:p>
            <a:pPr lvl="0"/>
            <a:r>
              <a:rPr lang="en-US" sz="2200" i="1" dirty="0"/>
              <a:t>In 1949 twelve nations signed a treaty to form the North Atlantic Treaty Organization (NATO). </a:t>
            </a:r>
          </a:p>
          <a:p>
            <a:pPr marL="0" indent="0">
              <a:buNone/>
            </a:pPr>
            <a:endParaRPr lang="en-US" dirty="0"/>
          </a:p>
          <a:p>
            <a:pPr marL="0" indent="0">
              <a:buNone/>
            </a:pPr>
            <a:r>
              <a:rPr lang="en-US" dirty="0" smtClean="0">
                <a:solidFill>
                  <a:srgbClr val="000090"/>
                </a:solidFill>
              </a:rPr>
              <a:t>Q=Which </a:t>
            </a:r>
            <a:r>
              <a:rPr lang="en-US" dirty="0">
                <a:solidFill>
                  <a:srgbClr val="000090"/>
                </a:solidFill>
              </a:rPr>
              <a:t>statement provides an accurate analysis of how NATO increased Cold War tensions</a:t>
            </a:r>
            <a:r>
              <a:rPr lang="en-US" dirty="0" smtClean="0">
                <a:solidFill>
                  <a:srgbClr val="000090"/>
                </a:solidFill>
              </a:rPr>
              <a:t>?</a:t>
            </a:r>
          </a:p>
          <a:p>
            <a:pPr marL="0" indent="0">
              <a:buNone/>
            </a:pPr>
            <a:endParaRPr lang="en-US" dirty="0">
              <a:solidFill>
                <a:srgbClr val="000090"/>
              </a:solidFill>
            </a:endParaRPr>
          </a:p>
          <a:p>
            <a:pPr marL="0" lvl="0" indent="0">
              <a:buNone/>
            </a:pPr>
            <a:r>
              <a:rPr lang="en-US" sz="3000" dirty="0" smtClean="0">
                <a:solidFill>
                  <a:srgbClr val="FF0000"/>
                </a:solidFill>
              </a:rPr>
              <a:t>A. The </a:t>
            </a:r>
            <a:r>
              <a:rPr lang="en-US" sz="3000" dirty="0">
                <a:solidFill>
                  <a:srgbClr val="FF0000"/>
                </a:solidFill>
              </a:rPr>
              <a:t>alliance established an embargo against Easter </a:t>
            </a:r>
            <a:r>
              <a:rPr lang="en-US" sz="3000" dirty="0" smtClean="0">
                <a:solidFill>
                  <a:srgbClr val="FF0000"/>
                </a:solidFill>
              </a:rPr>
              <a:t>	European </a:t>
            </a:r>
            <a:r>
              <a:rPr lang="en-US" sz="3000" dirty="0">
                <a:solidFill>
                  <a:srgbClr val="FF0000"/>
                </a:solidFill>
              </a:rPr>
              <a:t>goods. </a:t>
            </a:r>
          </a:p>
          <a:p>
            <a:pPr marL="0" lvl="0" indent="0">
              <a:buNone/>
            </a:pPr>
            <a:r>
              <a:rPr lang="en-US" sz="3000" dirty="0" smtClean="0">
                <a:solidFill>
                  <a:srgbClr val="FF0000"/>
                </a:solidFill>
              </a:rPr>
              <a:t>B. The </a:t>
            </a:r>
            <a:r>
              <a:rPr lang="en-US" sz="3000" dirty="0">
                <a:solidFill>
                  <a:srgbClr val="FF0000"/>
                </a:solidFill>
              </a:rPr>
              <a:t>agreement mandated the disarmament of </a:t>
            </a:r>
            <a:r>
              <a:rPr lang="en-US" sz="3000" dirty="0" smtClean="0">
                <a:solidFill>
                  <a:srgbClr val="FF0000"/>
                </a:solidFill>
              </a:rPr>
              <a:t>	Western </a:t>
            </a:r>
            <a:r>
              <a:rPr lang="en-US" sz="3000" dirty="0">
                <a:solidFill>
                  <a:srgbClr val="FF0000"/>
                </a:solidFill>
              </a:rPr>
              <a:t>European countries. </a:t>
            </a:r>
          </a:p>
          <a:p>
            <a:pPr marL="0" lvl="0" indent="0">
              <a:buNone/>
            </a:pPr>
            <a:r>
              <a:rPr lang="en-US" sz="3000" dirty="0" smtClean="0">
                <a:solidFill>
                  <a:srgbClr val="FF0000"/>
                </a:solidFill>
              </a:rPr>
              <a:t>C. The </a:t>
            </a:r>
            <a:r>
              <a:rPr lang="en-US" sz="3000" dirty="0">
                <a:solidFill>
                  <a:srgbClr val="FF0000"/>
                </a:solidFill>
              </a:rPr>
              <a:t>agreement encouraged United States </a:t>
            </a:r>
            <a:r>
              <a:rPr lang="en-US" sz="3000" dirty="0" smtClean="0">
                <a:solidFill>
                  <a:srgbClr val="FF0000"/>
                </a:solidFill>
              </a:rPr>
              <a:t>	involvement </a:t>
            </a:r>
            <a:r>
              <a:rPr lang="en-US" sz="3000" dirty="0">
                <a:solidFill>
                  <a:srgbClr val="FF0000"/>
                </a:solidFill>
              </a:rPr>
              <a:t>in Eastern European affairs. </a:t>
            </a:r>
          </a:p>
          <a:p>
            <a:pPr marL="0" lvl="0" indent="0">
              <a:buNone/>
            </a:pPr>
            <a:r>
              <a:rPr lang="en-US" sz="3000" dirty="0" smtClean="0">
                <a:solidFill>
                  <a:srgbClr val="FF0000"/>
                </a:solidFill>
              </a:rPr>
              <a:t>D. The </a:t>
            </a:r>
            <a:r>
              <a:rPr lang="en-US" sz="3000" dirty="0">
                <a:solidFill>
                  <a:srgbClr val="FF0000"/>
                </a:solidFill>
              </a:rPr>
              <a:t>pact created a mutual defense alliance between </a:t>
            </a:r>
            <a:r>
              <a:rPr lang="en-US" sz="3000" dirty="0" smtClean="0">
                <a:solidFill>
                  <a:srgbClr val="FF0000"/>
                </a:solidFill>
              </a:rPr>
              <a:t>	the </a:t>
            </a:r>
            <a:r>
              <a:rPr lang="en-US" sz="3000" dirty="0">
                <a:solidFill>
                  <a:srgbClr val="FF0000"/>
                </a:solidFill>
              </a:rPr>
              <a:t>United States and Western European countries. </a:t>
            </a:r>
          </a:p>
          <a:p>
            <a:endParaRPr lang="en-US" dirty="0"/>
          </a:p>
        </p:txBody>
      </p:sp>
    </p:spTree>
    <p:extLst>
      <p:ext uri="{BB962C8B-B14F-4D97-AF65-F5344CB8AC3E}">
        <p14:creationId xmlns:p14="http://schemas.microsoft.com/office/powerpoint/2010/main" val="53331720"/>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sz="9600" dirty="0">
                <a:solidFill>
                  <a:srgbClr val="FF0000"/>
                </a:solidFill>
              </a:rPr>
              <a:t>D. The pact created a mutual defense alliance between </a:t>
            </a:r>
            <a:r>
              <a:rPr lang="en-US" sz="9600" dirty="0" smtClean="0">
                <a:solidFill>
                  <a:srgbClr val="FF0000"/>
                </a:solidFill>
              </a:rPr>
              <a:t>the </a:t>
            </a:r>
            <a:r>
              <a:rPr lang="en-US" sz="9600" dirty="0">
                <a:solidFill>
                  <a:srgbClr val="FF0000"/>
                </a:solidFill>
              </a:rPr>
              <a:t>United States and Western European countries</a:t>
            </a:r>
            <a:r>
              <a:rPr lang="en-US" dirty="0">
                <a:solidFill>
                  <a:srgbClr val="FF0000"/>
                </a:solidFill>
              </a:rPr>
              <a:t>. </a:t>
            </a:r>
          </a:p>
          <a:p>
            <a:endParaRPr lang="en-US" dirty="0"/>
          </a:p>
        </p:txBody>
      </p:sp>
    </p:spTree>
    <p:extLst>
      <p:ext uri="{BB962C8B-B14F-4D97-AF65-F5344CB8AC3E}">
        <p14:creationId xmlns:p14="http://schemas.microsoft.com/office/powerpoint/2010/main" val="4115908964"/>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#39</a:t>
            </a:r>
            <a:endParaRPr lang="en-US" sz="9600" b="1" cap="all" dirty="0">
              <a:ln w="0"/>
              <a:solidFill>
                <a:srgbClr val="FFFF00"/>
              </a:solidFill>
              <a:effectLst/>
            </a:endParaRPr>
          </a:p>
        </p:txBody>
      </p:sp>
    </p:spTree>
    <p:extLst>
      <p:ext uri="{BB962C8B-B14F-4D97-AF65-F5344CB8AC3E}">
        <p14:creationId xmlns:p14="http://schemas.microsoft.com/office/powerpoint/2010/main" val="465344220"/>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Q=One </a:t>
            </a:r>
            <a:r>
              <a:rPr lang="en-US" sz="4000" dirty="0">
                <a:solidFill>
                  <a:srgbClr val="000090"/>
                </a:solidFill>
              </a:rPr>
              <a:t>of the benefits that the GI Bill of Rights offered to returning veterans </a:t>
            </a:r>
            <a:r>
              <a:rPr lang="en-US" sz="4000" dirty="0" smtClean="0">
                <a:solidFill>
                  <a:srgbClr val="000090"/>
                </a:solidFill>
              </a:rPr>
              <a:t>was</a:t>
            </a:r>
          </a:p>
          <a:p>
            <a:pPr marL="0" lvl="0" indent="0">
              <a:buNone/>
            </a:pPr>
            <a:endParaRPr lang="en-US" sz="4000" dirty="0">
              <a:solidFill>
                <a:srgbClr val="000090"/>
              </a:solidFill>
            </a:endParaRPr>
          </a:p>
          <a:p>
            <a:pPr marL="0" lvl="0" indent="0">
              <a:buNone/>
            </a:pPr>
            <a:endParaRPr lang="en-US" sz="4000" dirty="0">
              <a:solidFill>
                <a:srgbClr val="000090"/>
              </a:solidFill>
            </a:endParaRPr>
          </a:p>
          <a:p>
            <a:pPr marL="0" lvl="0" indent="0">
              <a:buNone/>
            </a:pPr>
            <a:r>
              <a:rPr lang="en-US" dirty="0" smtClean="0">
                <a:solidFill>
                  <a:srgbClr val="FF0000"/>
                </a:solidFill>
              </a:rPr>
              <a:t>A. Counseling</a:t>
            </a:r>
            <a:endParaRPr lang="en-US" dirty="0">
              <a:solidFill>
                <a:srgbClr val="FF0000"/>
              </a:solidFill>
            </a:endParaRPr>
          </a:p>
          <a:p>
            <a:pPr marL="0" lvl="0" indent="0">
              <a:buNone/>
            </a:pPr>
            <a:r>
              <a:rPr lang="en-US" dirty="0" smtClean="0">
                <a:solidFill>
                  <a:srgbClr val="FF0000"/>
                </a:solidFill>
              </a:rPr>
              <a:t>B. Low</a:t>
            </a:r>
            <a:r>
              <a:rPr lang="en-US" dirty="0">
                <a:solidFill>
                  <a:srgbClr val="FF0000"/>
                </a:solidFill>
              </a:rPr>
              <a:t>-interest loans</a:t>
            </a:r>
          </a:p>
          <a:p>
            <a:pPr marL="0" lvl="0" indent="0">
              <a:buNone/>
            </a:pPr>
            <a:r>
              <a:rPr lang="en-US" dirty="0" smtClean="0">
                <a:solidFill>
                  <a:srgbClr val="FF0000"/>
                </a:solidFill>
              </a:rPr>
              <a:t>C. Free </a:t>
            </a:r>
            <a:r>
              <a:rPr lang="en-US" dirty="0">
                <a:solidFill>
                  <a:srgbClr val="FF0000"/>
                </a:solidFill>
              </a:rPr>
              <a:t>homes</a:t>
            </a:r>
          </a:p>
          <a:p>
            <a:pPr marL="0" lvl="0" indent="0">
              <a:buNone/>
            </a:pPr>
            <a:r>
              <a:rPr lang="en-US" dirty="0" smtClean="0">
                <a:solidFill>
                  <a:srgbClr val="FF0000"/>
                </a:solidFill>
              </a:rPr>
              <a:t>D. Government </a:t>
            </a:r>
            <a:r>
              <a:rPr lang="en-US" dirty="0">
                <a:solidFill>
                  <a:srgbClr val="FF0000"/>
                </a:solidFill>
              </a:rPr>
              <a:t>Jobs</a:t>
            </a:r>
          </a:p>
          <a:p>
            <a:endParaRPr lang="en-US" dirty="0"/>
          </a:p>
        </p:txBody>
      </p:sp>
    </p:spTree>
    <p:extLst>
      <p:ext uri="{BB962C8B-B14F-4D97-AF65-F5344CB8AC3E}">
        <p14:creationId xmlns:p14="http://schemas.microsoft.com/office/powerpoint/2010/main" val="310762015"/>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B. Low-interest loans</a:t>
            </a:r>
          </a:p>
          <a:p>
            <a:endParaRPr lang="en-US" dirty="0"/>
          </a:p>
        </p:txBody>
      </p:sp>
    </p:spTree>
    <p:extLst>
      <p:ext uri="{BB962C8B-B14F-4D97-AF65-F5344CB8AC3E}">
        <p14:creationId xmlns:p14="http://schemas.microsoft.com/office/powerpoint/2010/main" val="2710456850"/>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#40</a:t>
            </a:r>
            <a:endParaRPr lang="en-US" sz="9600" b="1" cap="all" dirty="0">
              <a:ln w="0"/>
              <a:solidFill>
                <a:srgbClr val="FFFF00"/>
              </a:solidFill>
              <a:effectLst/>
            </a:endParaRPr>
          </a:p>
        </p:txBody>
      </p:sp>
    </p:spTree>
    <p:extLst>
      <p:ext uri="{BB962C8B-B14F-4D97-AF65-F5344CB8AC3E}">
        <p14:creationId xmlns:p14="http://schemas.microsoft.com/office/powerpoint/2010/main" val="2567778648"/>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Q=The </a:t>
            </a:r>
            <a:r>
              <a:rPr lang="en-US" sz="4000" dirty="0">
                <a:solidFill>
                  <a:srgbClr val="000090"/>
                </a:solidFill>
              </a:rPr>
              <a:t>Granger Movement pertained to which specific group</a:t>
            </a:r>
            <a:r>
              <a:rPr lang="en-US" sz="4000" dirty="0" smtClean="0">
                <a:solidFill>
                  <a:srgbClr val="000090"/>
                </a:solidFill>
              </a:rPr>
              <a:t>?</a:t>
            </a:r>
          </a:p>
          <a:p>
            <a:pPr marL="0" lvl="0" indent="0">
              <a:buNone/>
            </a:pPr>
            <a:endParaRPr lang="en-US" sz="4000" dirty="0">
              <a:solidFill>
                <a:srgbClr val="000090"/>
              </a:solidFill>
            </a:endParaRPr>
          </a:p>
          <a:p>
            <a:pPr marL="0" lvl="0" indent="0">
              <a:buNone/>
            </a:pPr>
            <a:endParaRPr lang="en-US" sz="4000" dirty="0">
              <a:solidFill>
                <a:srgbClr val="000090"/>
              </a:solidFill>
            </a:endParaRPr>
          </a:p>
          <a:p>
            <a:pPr marL="0" lvl="0" indent="0">
              <a:buNone/>
            </a:pPr>
            <a:r>
              <a:rPr lang="en-US" dirty="0" smtClean="0">
                <a:solidFill>
                  <a:srgbClr val="FF0000"/>
                </a:solidFill>
              </a:rPr>
              <a:t>A. Capitalists</a:t>
            </a:r>
            <a:endParaRPr lang="en-US" dirty="0">
              <a:solidFill>
                <a:srgbClr val="FF0000"/>
              </a:solidFill>
            </a:endParaRPr>
          </a:p>
          <a:p>
            <a:pPr marL="0" lvl="0" indent="0">
              <a:buNone/>
            </a:pPr>
            <a:r>
              <a:rPr lang="en-US" dirty="0" smtClean="0">
                <a:solidFill>
                  <a:srgbClr val="FF0000"/>
                </a:solidFill>
              </a:rPr>
              <a:t>B. Captains </a:t>
            </a:r>
            <a:r>
              <a:rPr lang="en-US" dirty="0">
                <a:solidFill>
                  <a:srgbClr val="FF0000"/>
                </a:solidFill>
              </a:rPr>
              <a:t>of Industry </a:t>
            </a:r>
          </a:p>
          <a:p>
            <a:pPr marL="0" lvl="0" indent="0">
              <a:buNone/>
            </a:pPr>
            <a:r>
              <a:rPr lang="en-US" dirty="0" smtClean="0">
                <a:solidFill>
                  <a:srgbClr val="FF0000"/>
                </a:solidFill>
              </a:rPr>
              <a:t>C. Farmers</a:t>
            </a:r>
            <a:endParaRPr lang="en-US" dirty="0">
              <a:solidFill>
                <a:srgbClr val="FF0000"/>
              </a:solidFill>
            </a:endParaRPr>
          </a:p>
          <a:p>
            <a:pPr marL="0" lvl="0" indent="0">
              <a:buNone/>
            </a:pPr>
            <a:r>
              <a:rPr lang="en-US" dirty="0" smtClean="0">
                <a:solidFill>
                  <a:srgbClr val="FF0000"/>
                </a:solidFill>
              </a:rPr>
              <a:t>D. Robber </a:t>
            </a:r>
            <a:r>
              <a:rPr lang="en-US" dirty="0">
                <a:solidFill>
                  <a:srgbClr val="FF0000"/>
                </a:solidFill>
              </a:rPr>
              <a:t>Barons </a:t>
            </a:r>
          </a:p>
          <a:p>
            <a:endParaRPr lang="en-US" dirty="0"/>
          </a:p>
        </p:txBody>
      </p:sp>
    </p:spTree>
    <p:extLst>
      <p:ext uri="{BB962C8B-B14F-4D97-AF65-F5344CB8AC3E}">
        <p14:creationId xmlns:p14="http://schemas.microsoft.com/office/powerpoint/2010/main" val="1298567058"/>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Answer </a:t>
            </a:r>
            <a:endParaRPr lang="en-US" sz="88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C. Farmers</a:t>
            </a:r>
          </a:p>
          <a:p>
            <a:endParaRPr lang="en-US" dirty="0"/>
          </a:p>
        </p:txBody>
      </p:sp>
    </p:spTree>
    <p:extLst>
      <p:ext uri="{BB962C8B-B14F-4D97-AF65-F5344CB8AC3E}">
        <p14:creationId xmlns:p14="http://schemas.microsoft.com/office/powerpoint/2010/main" val="4091921087"/>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Round 2 </a:t>
            </a:r>
            <a:endParaRPr lang="en-US" sz="8000" dirty="0"/>
          </a:p>
        </p:txBody>
      </p:sp>
      <p:sp>
        <p:nvSpPr>
          <p:cNvPr id="3" name="Content Placeholder 2"/>
          <p:cNvSpPr>
            <a:spLocks noGrp="1"/>
          </p:cNvSpPr>
          <p:nvPr>
            <p:ph idx="1"/>
          </p:nvPr>
        </p:nvSpPr>
        <p:spPr>
          <a:xfrm>
            <a:off x="457200" y="1600200"/>
            <a:ext cx="8229600" cy="5046133"/>
          </a:xfrm>
        </p:spPr>
        <p:txBody>
          <a:bodyPr>
            <a:noAutofit/>
          </a:bodyPr>
          <a:lstStyle/>
          <a:p>
            <a:r>
              <a:rPr lang="en-US" sz="5000" dirty="0" smtClean="0"/>
              <a:t>20 Political Cartoons </a:t>
            </a:r>
          </a:p>
          <a:p>
            <a:r>
              <a:rPr lang="en-US" sz="5000" dirty="0" smtClean="0"/>
              <a:t>Worth </a:t>
            </a:r>
            <a:r>
              <a:rPr lang="en-US" sz="5000" dirty="0"/>
              <a:t>3</a:t>
            </a:r>
            <a:r>
              <a:rPr lang="en-US" sz="5000" dirty="0" smtClean="0"/>
              <a:t> point</a:t>
            </a:r>
          </a:p>
          <a:p>
            <a:r>
              <a:rPr lang="en-US" sz="5000" dirty="0" smtClean="0"/>
              <a:t>45 sec time limit</a:t>
            </a:r>
          </a:p>
          <a:p>
            <a:r>
              <a:rPr lang="en-US" sz="5000" dirty="0" smtClean="0"/>
              <a:t>Questions will be in </a:t>
            </a:r>
            <a:r>
              <a:rPr lang="en-US" sz="5000" dirty="0" smtClean="0">
                <a:solidFill>
                  <a:schemeClr val="tx2"/>
                </a:solidFill>
              </a:rPr>
              <a:t>Blue</a:t>
            </a:r>
            <a:r>
              <a:rPr lang="en-US" sz="5000" dirty="0" smtClean="0"/>
              <a:t> and Answer in </a:t>
            </a:r>
            <a:r>
              <a:rPr lang="en-US" sz="5000" dirty="0" smtClean="0">
                <a:solidFill>
                  <a:srgbClr val="FF0000"/>
                </a:solidFill>
              </a:rPr>
              <a:t>Red</a:t>
            </a:r>
            <a:r>
              <a:rPr lang="en-US" sz="5000" dirty="0" smtClean="0"/>
              <a:t> </a:t>
            </a:r>
            <a:endParaRPr lang="en-US" sz="5000" dirty="0"/>
          </a:p>
        </p:txBody>
      </p:sp>
    </p:spTree>
    <p:extLst>
      <p:ext uri="{BB962C8B-B14F-4D97-AF65-F5344CB8AC3E}">
        <p14:creationId xmlns:p14="http://schemas.microsoft.com/office/powerpoint/2010/main" val="2917159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500"/>
            <a:ext cx="8229600" cy="6223000"/>
          </a:xfrm>
        </p:spPr>
        <p:txBody>
          <a:bodyPr>
            <a:normAutofit/>
          </a:bodyPr>
          <a:lstStyle/>
          <a:p>
            <a:pPr marL="0" lvl="0" indent="0">
              <a:buNone/>
            </a:pPr>
            <a:r>
              <a:rPr lang="en-US" sz="4000" dirty="0" smtClean="0">
                <a:solidFill>
                  <a:srgbClr val="000090"/>
                </a:solidFill>
              </a:rPr>
              <a:t>Q= Based </a:t>
            </a:r>
            <a:r>
              <a:rPr lang="en-US" sz="4000" dirty="0">
                <a:solidFill>
                  <a:srgbClr val="000090"/>
                </a:solidFill>
              </a:rPr>
              <a:t>on the Populist arguments, how would the economy in the late 1800s have been affected by those in debt</a:t>
            </a:r>
            <a:r>
              <a:rPr lang="en-US" sz="4000" dirty="0" smtClean="0">
                <a:solidFill>
                  <a:srgbClr val="000090"/>
                </a:solidFill>
              </a:rPr>
              <a:t>?</a:t>
            </a:r>
          </a:p>
          <a:p>
            <a:pPr marL="0" lvl="0" indent="0">
              <a:buNone/>
            </a:pPr>
            <a:endParaRPr lang="en-US" sz="4000" dirty="0"/>
          </a:p>
          <a:p>
            <a:pPr marL="0" lvl="0" indent="0">
              <a:buNone/>
            </a:pPr>
            <a:r>
              <a:rPr lang="en-US" sz="2800" dirty="0" smtClean="0">
                <a:solidFill>
                  <a:srgbClr val="FF0000"/>
                </a:solidFill>
              </a:rPr>
              <a:t>A .Labor </a:t>
            </a:r>
            <a:r>
              <a:rPr lang="en-US" sz="2800" dirty="0">
                <a:solidFill>
                  <a:srgbClr val="FF0000"/>
                </a:solidFill>
              </a:rPr>
              <a:t>costs would have decreased. </a:t>
            </a:r>
          </a:p>
          <a:p>
            <a:pPr marL="0" lvl="0" indent="0">
              <a:buNone/>
            </a:pPr>
            <a:r>
              <a:rPr lang="en-US" sz="2800" dirty="0" smtClean="0">
                <a:solidFill>
                  <a:srgbClr val="FF0000"/>
                </a:solidFill>
              </a:rPr>
              <a:t>B. Interest </a:t>
            </a:r>
            <a:r>
              <a:rPr lang="en-US" sz="2800" dirty="0">
                <a:solidFill>
                  <a:srgbClr val="FF0000"/>
                </a:solidFill>
              </a:rPr>
              <a:t>rate would have decreased. </a:t>
            </a:r>
            <a:endParaRPr lang="en-US" sz="2800" dirty="0" smtClean="0">
              <a:solidFill>
                <a:srgbClr val="FF0000"/>
              </a:solidFill>
            </a:endParaRPr>
          </a:p>
          <a:p>
            <a:pPr marL="0" lvl="0" indent="0">
              <a:buNone/>
            </a:pPr>
            <a:r>
              <a:rPr lang="en-US" sz="2800" dirty="0" smtClean="0">
                <a:solidFill>
                  <a:srgbClr val="FF0000"/>
                </a:solidFill>
              </a:rPr>
              <a:t>C. Product </a:t>
            </a:r>
            <a:r>
              <a:rPr lang="en-US" sz="2800" dirty="0">
                <a:solidFill>
                  <a:srgbClr val="FF0000"/>
                </a:solidFill>
              </a:rPr>
              <a:t>prices would have increase. </a:t>
            </a:r>
            <a:endParaRPr lang="en-US" sz="2800" dirty="0" smtClean="0">
              <a:solidFill>
                <a:srgbClr val="FF0000"/>
              </a:solidFill>
            </a:endParaRPr>
          </a:p>
          <a:p>
            <a:pPr marL="0" lvl="0" indent="0">
              <a:buNone/>
            </a:pPr>
            <a:r>
              <a:rPr lang="en-US" sz="2800" dirty="0" smtClean="0">
                <a:solidFill>
                  <a:srgbClr val="FF0000"/>
                </a:solidFill>
              </a:rPr>
              <a:t>D. Consumer </a:t>
            </a:r>
            <a:r>
              <a:rPr lang="en-US" sz="2800" dirty="0">
                <a:solidFill>
                  <a:srgbClr val="FF0000"/>
                </a:solidFill>
              </a:rPr>
              <a:t>demand would have increased</a:t>
            </a:r>
            <a:r>
              <a:rPr lang="en-US" sz="2800" dirty="0"/>
              <a:t>. </a:t>
            </a:r>
          </a:p>
          <a:p>
            <a:endParaRPr lang="en-US" dirty="0"/>
          </a:p>
        </p:txBody>
      </p:sp>
    </p:spTree>
    <p:extLst>
      <p:ext uri="{BB962C8B-B14F-4D97-AF65-F5344CB8AC3E}">
        <p14:creationId xmlns:p14="http://schemas.microsoft.com/office/powerpoint/2010/main" val="3417031734"/>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endParaRPr lang="en-US" sz="9600" b="1" cap="all" dirty="0">
              <a:ln w="0"/>
              <a:solidFill>
                <a:srgbClr val="FFFF00"/>
              </a:solidFill>
              <a:effectLst/>
            </a:endParaRPr>
          </a:p>
        </p:txBody>
      </p:sp>
    </p:spTree>
    <p:extLst>
      <p:ext uri="{BB962C8B-B14F-4D97-AF65-F5344CB8AC3E}">
        <p14:creationId xmlns:p14="http://schemas.microsoft.com/office/powerpoint/2010/main" val="3679539363"/>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27 at 10.01.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413" b="-2406"/>
          <a:stretch/>
        </p:blipFill>
        <p:spPr>
          <a:xfrm>
            <a:off x="458551" y="257665"/>
            <a:ext cx="8045783" cy="4085812"/>
          </a:xfrm>
        </p:spPr>
      </p:pic>
      <p:sp>
        <p:nvSpPr>
          <p:cNvPr id="6" name="Rectangle 5"/>
          <p:cNvSpPr/>
          <p:nvPr/>
        </p:nvSpPr>
        <p:spPr>
          <a:xfrm>
            <a:off x="458551" y="4369377"/>
            <a:ext cx="8542790" cy="2308324"/>
          </a:xfrm>
          <a:prstGeom prst="rect">
            <a:avLst/>
          </a:prstGeom>
        </p:spPr>
        <p:txBody>
          <a:bodyPr wrap="square">
            <a:spAutoFit/>
          </a:bodyPr>
          <a:lstStyle/>
          <a:p>
            <a:r>
              <a:rPr lang="en-US" sz="2400" dirty="0"/>
              <a:t> </a:t>
            </a:r>
            <a:r>
              <a:rPr lang="en-US" sz="2400" dirty="0">
                <a:solidFill>
                  <a:srgbClr val="000090"/>
                </a:solidFill>
              </a:rPr>
              <a:t>The men in this cartoon are expressing concern about what concept? </a:t>
            </a:r>
          </a:p>
          <a:p>
            <a:pPr lvl="0"/>
            <a:r>
              <a:rPr lang="en-US" sz="2400" dirty="0" smtClean="0">
                <a:solidFill>
                  <a:srgbClr val="FF0000"/>
                </a:solidFill>
              </a:rPr>
              <a:t>A. Nativism</a:t>
            </a:r>
            <a:endParaRPr lang="en-US" sz="2400" dirty="0">
              <a:solidFill>
                <a:srgbClr val="FF0000"/>
              </a:solidFill>
            </a:endParaRPr>
          </a:p>
          <a:p>
            <a:pPr lvl="0"/>
            <a:r>
              <a:rPr lang="en-US" sz="2400" dirty="0" smtClean="0">
                <a:solidFill>
                  <a:srgbClr val="FF0000"/>
                </a:solidFill>
              </a:rPr>
              <a:t>B. Imperialism</a:t>
            </a:r>
            <a:endParaRPr lang="en-US" sz="2400" dirty="0">
              <a:solidFill>
                <a:srgbClr val="FF0000"/>
              </a:solidFill>
            </a:endParaRPr>
          </a:p>
          <a:p>
            <a:pPr lvl="0"/>
            <a:r>
              <a:rPr lang="en-US" sz="2400" dirty="0" smtClean="0">
                <a:solidFill>
                  <a:srgbClr val="FF0000"/>
                </a:solidFill>
              </a:rPr>
              <a:t>C. Assimilation </a:t>
            </a:r>
            <a:endParaRPr lang="en-US" sz="2400" dirty="0">
              <a:solidFill>
                <a:srgbClr val="FF0000"/>
              </a:solidFill>
            </a:endParaRPr>
          </a:p>
          <a:p>
            <a:pPr lvl="0"/>
            <a:r>
              <a:rPr lang="en-US" sz="2400" dirty="0" smtClean="0">
                <a:solidFill>
                  <a:srgbClr val="FF0000"/>
                </a:solidFill>
              </a:rPr>
              <a:t>D. Melting </a:t>
            </a:r>
            <a:r>
              <a:rPr lang="en-US" sz="2400" dirty="0">
                <a:solidFill>
                  <a:srgbClr val="FF0000"/>
                </a:solidFill>
              </a:rPr>
              <a:t>pot</a:t>
            </a:r>
          </a:p>
        </p:txBody>
      </p:sp>
    </p:spTree>
    <p:extLst>
      <p:ext uri="{BB962C8B-B14F-4D97-AF65-F5344CB8AC3E}">
        <p14:creationId xmlns:p14="http://schemas.microsoft.com/office/powerpoint/2010/main" val="1243437792"/>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A. Nativism</a:t>
            </a:r>
          </a:p>
          <a:p>
            <a:endParaRPr lang="en-US" dirty="0"/>
          </a:p>
        </p:txBody>
      </p:sp>
    </p:spTree>
    <p:extLst>
      <p:ext uri="{BB962C8B-B14F-4D97-AF65-F5344CB8AC3E}">
        <p14:creationId xmlns:p14="http://schemas.microsoft.com/office/powerpoint/2010/main" val="100573513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2</a:t>
            </a:r>
            <a:endParaRPr lang="en-US" sz="9600" b="1" cap="all" dirty="0">
              <a:ln w="0"/>
              <a:solidFill>
                <a:srgbClr val="FFFF00"/>
              </a:solidFill>
              <a:effectLst/>
            </a:endParaRPr>
          </a:p>
        </p:txBody>
      </p:sp>
    </p:spTree>
    <p:extLst>
      <p:ext uri="{BB962C8B-B14F-4D97-AF65-F5344CB8AC3E}">
        <p14:creationId xmlns:p14="http://schemas.microsoft.com/office/powerpoint/2010/main" val="3584891284"/>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3790"/>
            <a:ext cx="8229600" cy="2666105"/>
          </a:xfrm>
        </p:spPr>
        <p:txBody>
          <a:bodyPr>
            <a:normAutofit fontScale="70000" lnSpcReduction="20000"/>
          </a:bodyPr>
          <a:lstStyle/>
          <a:p>
            <a:pPr marL="0" indent="0">
              <a:buNone/>
            </a:pPr>
            <a:r>
              <a:rPr lang="en-US" sz="4000" dirty="0" smtClean="0">
                <a:solidFill>
                  <a:srgbClr val="000090"/>
                </a:solidFill>
              </a:rPr>
              <a:t>Q=Based </a:t>
            </a:r>
            <a:r>
              <a:rPr lang="en-US" sz="4000" dirty="0">
                <a:solidFill>
                  <a:srgbClr val="000090"/>
                </a:solidFill>
              </a:rPr>
              <a:t>on the information provided by the cartoon, President Theodore Roosevelt’s goal was </a:t>
            </a:r>
            <a:r>
              <a:rPr lang="en-US" sz="4000" dirty="0" smtClean="0">
                <a:solidFill>
                  <a:srgbClr val="000090"/>
                </a:solidFill>
              </a:rPr>
              <a:t>to</a:t>
            </a:r>
          </a:p>
          <a:p>
            <a:pPr marL="0" indent="0">
              <a:buNone/>
            </a:pPr>
            <a:r>
              <a:rPr lang="en-US" sz="4000" dirty="0" smtClean="0">
                <a:solidFill>
                  <a:srgbClr val="000090"/>
                </a:solidFill>
              </a:rPr>
              <a:t> </a:t>
            </a:r>
            <a:endParaRPr lang="en-US" sz="4000" dirty="0">
              <a:solidFill>
                <a:srgbClr val="000090"/>
              </a:solidFill>
            </a:endParaRPr>
          </a:p>
          <a:p>
            <a:pPr marL="0" lvl="0" indent="0">
              <a:buNone/>
            </a:pPr>
            <a:r>
              <a:rPr lang="en-US" sz="3000" dirty="0" smtClean="0">
                <a:solidFill>
                  <a:srgbClr val="FF0000"/>
                </a:solidFill>
              </a:rPr>
              <a:t>A. Persuade </a:t>
            </a:r>
            <a:r>
              <a:rPr lang="en-US" sz="3000" dirty="0">
                <a:solidFill>
                  <a:srgbClr val="FF0000"/>
                </a:solidFill>
              </a:rPr>
              <a:t>businesses to accept nationalization. </a:t>
            </a:r>
          </a:p>
          <a:p>
            <a:pPr marL="0" lvl="0" indent="0">
              <a:buNone/>
            </a:pPr>
            <a:r>
              <a:rPr lang="en-US" sz="3000" dirty="0" smtClean="0">
                <a:solidFill>
                  <a:srgbClr val="FF0000"/>
                </a:solidFill>
              </a:rPr>
              <a:t>B. Assist </a:t>
            </a:r>
            <a:r>
              <a:rPr lang="en-US" sz="3000" dirty="0">
                <a:solidFill>
                  <a:srgbClr val="FF0000"/>
                </a:solidFill>
              </a:rPr>
              <a:t>businesses in resisting interference by </a:t>
            </a:r>
            <a:r>
              <a:rPr lang="en-US" sz="3000" dirty="0" smtClean="0">
                <a:solidFill>
                  <a:srgbClr val="FF0000"/>
                </a:solidFill>
              </a:rPr>
              <a:t>investors</a:t>
            </a:r>
            <a:r>
              <a:rPr lang="en-US" sz="3000" dirty="0">
                <a:solidFill>
                  <a:srgbClr val="FF0000"/>
                </a:solidFill>
              </a:rPr>
              <a:t>.</a:t>
            </a:r>
          </a:p>
          <a:p>
            <a:pPr marL="0" lvl="0" indent="0">
              <a:buNone/>
            </a:pPr>
            <a:r>
              <a:rPr lang="en-US" sz="3000" dirty="0" smtClean="0">
                <a:solidFill>
                  <a:srgbClr val="FF0000"/>
                </a:solidFill>
              </a:rPr>
              <a:t>C. Establish </a:t>
            </a:r>
            <a:r>
              <a:rPr lang="en-US" sz="3000" dirty="0">
                <a:solidFill>
                  <a:srgbClr val="FF0000"/>
                </a:solidFill>
              </a:rPr>
              <a:t>worker safety regulations in factories.</a:t>
            </a:r>
          </a:p>
          <a:p>
            <a:pPr marL="0" lvl="0" indent="0">
              <a:buNone/>
            </a:pPr>
            <a:r>
              <a:rPr lang="en-US" sz="3000" dirty="0" smtClean="0">
                <a:solidFill>
                  <a:srgbClr val="FF0000"/>
                </a:solidFill>
              </a:rPr>
              <a:t>D. Use </a:t>
            </a:r>
            <a:r>
              <a:rPr lang="en-US" sz="3000" dirty="0">
                <a:solidFill>
                  <a:srgbClr val="FF0000"/>
                </a:solidFill>
              </a:rPr>
              <a:t>federal power to control monopolies.</a:t>
            </a:r>
          </a:p>
          <a:p>
            <a:endParaRPr lang="en-US" dirty="0"/>
          </a:p>
        </p:txBody>
      </p:sp>
      <p:pic>
        <p:nvPicPr>
          <p:cNvPr id="6" name="Picture 5" descr="Screen Shot 2017-11-27 at 10.14.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30" y="262342"/>
            <a:ext cx="8596372" cy="3745171"/>
          </a:xfrm>
          <a:prstGeom prst="rect">
            <a:avLst/>
          </a:prstGeom>
        </p:spPr>
      </p:pic>
    </p:spTree>
    <p:extLst>
      <p:ext uri="{BB962C8B-B14F-4D97-AF65-F5344CB8AC3E}">
        <p14:creationId xmlns:p14="http://schemas.microsoft.com/office/powerpoint/2010/main" val="4186093135"/>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a:bodyPr>
          <a:lstStyle/>
          <a:p>
            <a:pPr marL="0" lvl="0" indent="0">
              <a:buNone/>
            </a:pPr>
            <a:r>
              <a:rPr lang="en-US" sz="9600" dirty="0">
                <a:solidFill>
                  <a:srgbClr val="FF0000"/>
                </a:solidFill>
              </a:rPr>
              <a:t>D. Use federal power to control monopolies</a:t>
            </a:r>
            <a:r>
              <a:rPr lang="en-US" sz="9600" dirty="0" smtClean="0">
                <a:solidFill>
                  <a:srgbClr val="FF0000"/>
                </a:solidFill>
              </a:rPr>
              <a:t>.	</a:t>
            </a:r>
            <a:endParaRPr lang="en-US" sz="9600" dirty="0">
              <a:solidFill>
                <a:srgbClr val="FF0000"/>
              </a:solidFill>
            </a:endParaRPr>
          </a:p>
          <a:p>
            <a:endParaRPr lang="en-US" dirty="0"/>
          </a:p>
        </p:txBody>
      </p:sp>
    </p:spTree>
    <p:extLst>
      <p:ext uri="{BB962C8B-B14F-4D97-AF65-F5344CB8AC3E}">
        <p14:creationId xmlns:p14="http://schemas.microsoft.com/office/powerpoint/2010/main" val="2544276579"/>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3</a:t>
            </a:r>
            <a:endParaRPr lang="en-US" sz="9600" b="1" cap="all" dirty="0">
              <a:ln w="0"/>
              <a:solidFill>
                <a:srgbClr val="FFFF00"/>
              </a:solidFill>
              <a:effectLst/>
            </a:endParaRPr>
          </a:p>
        </p:txBody>
      </p:sp>
    </p:spTree>
    <p:extLst>
      <p:ext uri="{BB962C8B-B14F-4D97-AF65-F5344CB8AC3E}">
        <p14:creationId xmlns:p14="http://schemas.microsoft.com/office/powerpoint/2010/main" val="3128674947"/>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64959"/>
            <a:ext cx="8229600" cy="2794937"/>
          </a:xfrm>
        </p:spPr>
        <p:txBody>
          <a:bodyPr>
            <a:normAutofit fontScale="77500" lnSpcReduction="20000"/>
          </a:bodyPr>
          <a:lstStyle/>
          <a:p>
            <a:pPr marL="0" indent="0">
              <a:buNone/>
            </a:pPr>
            <a:r>
              <a:rPr lang="en-US" sz="4000" dirty="0" smtClean="0">
                <a:solidFill>
                  <a:srgbClr val="000090"/>
                </a:solidFill>
              </a:rPr>
              <a:t>Q=How </a:t>
            </a:r>
            <a:r>
              <a:rPr lang="en-US" sz="4000" dirty="0">
                <a:solidFill>
                  <a:srgbClr val="000090"/>
                </a:solidFill>
              </a:rPr>
              <a:t>does the artist believe industry has affected politics in the United States</a:t>
            </a:r>
            <a:r>
              <a:rPr lang="en-US" sz="4000" dirty="0" smtClean="0">
                <a:solidFill>
                  <a:srgbClr val="000090"/>
                </a:solidFill>
              </a:rPr>
              <a:t>?</a:t>
            </a:r>
          </a:p>
          <a:p>
            <a:pPr marL="0" indent="0">
              <a:buNone/>
            </a:pPr>
            <a:r>
              <a:rPr lang="en-US" sz="4000" dirty="0" smtClean="0">
                <a:solidFill>
                  <a:srgbClr val="000090"/>
                </a:solidFill>
              </a:rPr>
              <a:t> </a:t>
            </a:r>
            <a:endParaRPr lang="en-US" sz="4000" dirty="0">
              <a:solidFill>
                <a:srgbClr val="000090"/>
              </a:solidFill>
            </a:endParaRPr>
          </a:p>
          <a:p>
            <a:pPr marL="0" lvl="0" indent="0">
              <a:buNone/>
            </a:pPr>
            <a:r>
              <a:rPr lang="en-US" sz="3000" dirty="0" smtClean="0">
                <a:solidFill>
                  <a:srgbClr val="FF0000"/>
                </a:solidFill>
              </a:rPr>
              <a:t>A. By </a:t>
            </a:r>
            <a:r>
              <a:rPr lang="en-US" sz="3000" dirty="0">
                <a:solidFill>
                  <a:srgbClr val="FF0000"/>
                </a:solidFill>
              </a:rPr>
              <a:t>expanding the power of political machines. </a:t>
            </a:r>
          </a:p>
          <a:p>
            <a:pPr marL="0" lvl="0" indent="0">
              <a:buNone/>
            </a:pPr>
            <a:r>
              <a:rPr lang="en-US" sz="3000" dirty="0" smtClean="0">
                <a:solidFill>
                  <a:srgbClr val="FF0000"/>
                </a:solidFill>
              </a:rPr>
              <a:t>B. By </a:t>
            </a:r>
            <a:r>
              <a:rPr lang="en-US" sz="3000" dirty="0">
                <a:solidFill>
                  <a:srgbClr val="FF0000"/>
                </a:solidFill>
              </a:rPr>
              <a:t>forcing politicians to seek campaigns </a:t>
            </a:r>
            <a:r>
              <a:rPr lang="en-US" sz="3000" dirty="0" smtClean="0">
                <a:solidFill>
                  <a:srgbClr val="FF0000"/>
                </a:solidFill>
              </a:rPr>
              <a:t>contributions</a:t>
            </a:r>
            <a:r>
              <a:rPr lang="en-US" sz="3000" dirty="0">
                <a:solidFill>
                  <a:srgbClr val="FF0000"/>
                </a:solidFill>
              </a:rPr>
              <a:t>. </a:t>
            </a:r>
          </a:p>
          <a:p>
            <a:pPr marL="0" lvl="0" indent="0">
              <a:buNone/>
            </a:pPr>
            <a:r>
              <a:rPr lang="en-US" sz="3000" dirty="0" smtClean="0">
                <a:solidFill>
                  <a:srgbClr val="FF0000"/>
                </a:solidFill>
              </a:rPr>
              <a:t>C. By </a:t>
            </a:r>
            <a:r>
              <a:rPr lang="en-US" sz="3000" dirty="0">
                <a:solidFill>
                  <a:srgbClr val="FF0000"/>
                </a:solidFill>
              </a:rPr>
              <a:t>jeopardizing the legitimacy of the executive </a:t>
            </a:r>
            <a:r>
              <a:rPr lang="en-US" sz="3000" dirty="0" smtClean="0">
                <a:solidFill>
                  <a:srgbClr val="FF0000"/>
                </a:solidFill>
              </a:rPr>
              <a:t>branch</a:t>
            </a:r>
            <a:r>
              <a:rPr lang="en-US" sz="3000" dirty="0">
                <a:solidFill>
                  <a:srgbClr val="FF0000"/>
                </a:solidFill>
              </a:rPr>
              <a:t>. </a:t>
            </a:r>
          </a:p>
          <a:p>
            <a:pPr marL="0" lvl="0" indent="0">
              <a:buNone/>
            </a:pPr>
            <a:r>
              <a:rPr lang="en-US" sz="3000" dirty="0" smtClean="0">
                <a:solidFill>
                  <a:srgbClr val="FF0000"/>
                </a:solidFill>
              </a:rPr>
              <a:t>D. By </a:t>
            </a:r>
            <a:r>
              <a:rPr lang="en-US" sz="3000" dirty="0">
                <a:solidFill>
                  <a:srgbClr val="FF0000"/>
                </a:solidFill>
              </a:rPr>
              <a:t>threatening the independence of the </a:t>
            </a:r>
            <a:r>
              <a:rPr lang="en-US" sz="3000" dirty="0" smtClean="0">
                <a:solidFill>
                  <a:srgbClr val="FF0000"/>
                </a:solidFill>
              </a:rPr>
              <a:t>legislative 	branch</a:t>
            </a:r>
            <a:r>
              <a:rPr lang="en-US" sz="3000" dirty="0">
                <a:solidFill>
                  <a:srgbClr val="FF0000"/>
                </a:solidFill>
              </a:rPr>
              <a:t>. </a:t>
            </a:r>
          </a:p>
          <a:p>
            <a:endParaRPr lang="en-US" dirty="0"/>
          </a:p>
        </p:txBody>
      </p:sp>
      <p:pic>
        <p:nvPicPr>
          <p:cNvPr id="4" name="Picture 3" descr="Screen Shot 2017-11-27 at 10.16.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67" y="220857"/>
            <a:ext cx="7403162" cy="3644102"/>
          </a:xfrm>
          <a:prstGeom prst="rect">
            <a:avLst/>
          </a:prstGeom>
        </p:spPr>
      </p:pic>
    </p:spTree>
    <p:extLst>
      <p:ext uri="{BB962C8B-B14F-4D97-AF65-F5344CB8AC3E}">
        <p14:creationId xmlns:p14="http://schemas.microsoft.com/office/powerpoint/2010/main" val="132308122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Autofit/>
          </a:bodyPr>
          <a:lstStyle/>
          <a:p>
            <a:pPr marL="0" indent="0">
              <a:buNone/>
            </a:pPr>
            <a:r>
              <a:rPr lang="en-US" sz="8000" dirty="0">
                <a:solidFill>
                  <a:srgbClr val="FF0000"/>
                </a:solidFill>
              </a:rPr>
              <a:t>D. By threatening the independence of the legislative </a:t>
            </a:r>
            <a:r>
              <a:rPr lang="en-US" sz="8000" dirty="0" smtClean="0">
                <a:solidFill>
                  <a:srgbClr val="FF0000"/>
                </a:solidFill>
              </a:rPr>
              <a:t>branch</a:t>
            </a:r>
            <a:endParaRPr lang="en-US" sz="8000" dirty="0"/>
          </a:p>
        </p:txBody>
      </p:sp>
    </p:spTree>
    <p:extLst>
      <p:ext uri="{BB962C8B-B14F-4D97-AF65-F5344CB8AC3E}">
        <p14:creationId xmlns:p14="http://schemas.microsoft.com/office/powerpoint/2010/main" val="295519303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4</a:t>
            </a:r>
            <a:endParaRPr lang="en-US" sz="9600" b="1" cap="all" dirty="0">
              <a:ln w="0"/>
              <a:solidFill>
                <a:srgbClr val="FFFF00"/>
              </a:solidFill>
              <a:effectLst/>
            </a:endParaRPr>
          </a:p>
        </p:txBody>
      </p:sp>
    </p:spTree>
    <p:extLst>
      <p:ext uri="{BB962C8B-B14F-4D97-AF65-F5344CB8AC3E}">
        <p14:creationId xmlns:p14="http://schemas.microsoft.com/office/powerpoint/2010/main" val="14039489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smtClean="0">
                <a:solidFill>
                  <a:srgbClr val="FF0000"/>
                </a:solidFill>
              </a:rPr>
              <a:t>C. Product prices would have increase. </a:t>
            </a:r>
          </a:p>
          <a:p>
            <a:endParaRPr lang="en-US" dirty="0"/>
          </a:p>
        </p:txBody>
      </p:sp>
    </p:spTree>
    <p:extLst>
      <p:ext uri="{BB962C8B-B14F-4D97-AF65-F5344CB8AC3E}">
        <p14:creationId xmlns:p14="http://schemas.microsoft.com/office/powerpoint/2010/main" val="1851055464"/>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7141"/>
            <a:ext cx="8229600" cy="2951600"/>
          </a:xfrm>
        </p:spPr>
        <p:txBody>
          <a:bodyPr>
            <a:normAutofit fontScale="62500" lnSpcReduction="20000"/>
          </a:bodyPr>
          <a:lstStyle/>
          <a:p>
            <a:pPr marL="0" indent="0">
              <a:buNone/>
            </a:pPr>
            <a:r>
              <a:rPr lang="en-US" sz="4700" dirty="0" smtClean="0">
                <a:solidFill>
                  <a:srgbClr val="000090"/>
                </a:solidFill>
              </a:rPr>
              <a:t>Q=The </a:t>
            </a:r>
            <a:r>
              <a:rPr lang="en-US" sz="4700" dirty="0">
                <a:solidFill>
                  <a:srgbClr val="000090"/>
                </a:solidFill>
              </a:rPr>
              <a:t>incident illustrated by this cartoon increased cynicism toward the U.S. government </a:t>
            </a:r>
            <a:r>
              <a:rPr lang="en-US" sz="4700" dirty="0" smtClean="0">
                <a:solidFill>
                  <a:srgbClr val="000090"/>
                </a:solidFill>
              </a:rPr>
              <a:t>because</a:t>
            </a:r>
          </a:p>
          <a:p>
            <a:pPr marL="0" indent="0">
              <a:buNone/>
            </a:pPr>
            <a:endParaRPr lang="en-US" dirty="0">
              <a:solidFill>
                <a:srgbClr val="000090"/>
              </a:solidFill>
            </a:endParaRPr>
          </a:p>
          <a:p>
            <a:pPr marL="0" lvl="0" indent="0">
              <a:buNone/>
            </a:pPr>
            <a:r>
              <a:rPr lang="en-US" dirty="0" smtClean="0">
                <a:solidFill>
                  <a:srgbClr val="FF0000"/>
                </a:solidFill>
              </a:rPr>
              <a:t>A. The </a:t>
            </a:r>
            <a:r>
              <a:rPr lang="en-US" dirty="0">
                <a:solidFill>
                  <a:srgbClr val="FF0000"/>
                </a:solidFill>
              </a:rPr>
              <a:t>press secretary failed to keep the public informed </a:t>
            </a:r>
            <a:r>
              <a:rPr lang="en-US" dirty="0" smtClean="0">
                <a:solidFill>
                  <a:srgbClr val="FF0000"/>
                </a:solidFill>
              </a:rPr>
              <a:t>of national </a:t>
            </a:r>
            <a:r>
              <a:rPr lang="en-US" dirty="0">
                <a:solidFill>
                  <a:srgbClr val="FF0000"/>
                </a:solidFill>
              </a:rPr>
              <a:t>policy </a:t>
            </a:r>
            <a:r>
              <a:rPr lang="en-US" dirty="0" smtClean="0">
                <a:solidFill>
                  <a:srgbClr val="FF0000"/>
                </a:solidFill>
              </a:rPr>
              <a:t>	changes</a:t>
            </a:r>
            <a:r>
              <a:rPr lang="en-US" dirty="0">
                <a:solidFill>
                  <a:srgbClr val="FF0000"/>
                </a:solidFill>
              </a:rPr>
              <a:t>. </a:t>
            </a:r>
          </a:p>
          <a:p>
            <a:pPr marL="0" lvl="0" indent="0">
              <a:buNone/>
            </a:pPr>
            <a:r>
              <a:rPr lang="en-US" dirty="0" smtClean="0">
                <a:solidFill>
                  <a:srgbClr val="FF0000"/>
                </a:solidFill>
              </a:rPr>
              <a:t>B. The </a:t>
            </a:r>
            <a:r>
              <a:rPr lang="en-US" dirty="0">
                <a:solidFill>
                  <a:srgbClr val="FF0000"/>
                </a:solidFill>
              </a:rPr>
              <a:t>president directed a conspiracy to mislead </a:t>
            </a:r>
            <a:r>
              <a:rPr lang="en-US" dirty="0" smtClean="0">
                <a:solidFill>
                  <a:srgbClr val="FF0000"/>
                </a:solidFill>
              </a:rPr>
              <a:t>the nation</a:t>
            </a:r>
            <a:r>
              <a:rPr lang="en-US" dirty="0">
                <a:solidFill>
                  <a:srgbClr val="FF0000"/>
                </a:solidFill>
              </a:rPr>
              <a:t>. </a:t>
            </a:r>
          </a:p>
          <a:p>
            <a:pPr marL="0" lvl="0" indent="0">
              <a:buNone/>
            </a:pPr>
            <a:r>
              <a:rPr lang="en-US" dirty="0" smtClean="0">
                <a:solidFill>
                  <a:srgbClr val="FF0000"/>
                </a:solidFill>
              </a:rPr>
              <a:t>C. The </a:t>
            </a:r>
            <a:r>
              <a:rPr lang="en-US" dirty="0">
                <a:solidFill>
                  <a:srgbClr val="FF0000"/>
                </a:solidFill>
              </a:rPr>
              <a:t>Supreme Court overruled statutes that defined </a:t>
            </a:r>
            <a:r>
              <a:rPr lang="en-US" dirty="0" smtClean="0">
                <a:solidFill>
                  <a:srgbClr val="FF0000"/>
                </a:solidFill>
              </a:rPr>
              <a:t>confidentiality</a:t>
            </a:r>
            <a:r>
              <a:rPr lang="en-US" dirty="0">
                <a:solidFill>
                  <a:srgbClr val="FF0000"/>
                </a:solidFill>
              </a:rPr>
              <a:t>. </a:t>
            </a:r>
          </a:p>
          <a:p>
            <a:pPr marL="0" lvl="0" indent="0">
              <a:buNone/>
            </a:pPr>
            <a:r>
              <a:rPr lang="en-US" dirty="0" smtClean="0">
                <a:solidFill>
                  <a:srgbClr val="FF0000"/>
                </a:solidFill>
              </a:rPr>
              <a:t>D. Congress </a:t>
            </a:r>
            <a:r>
              <a:rPr lang="en-US" dirty="0">
                <a:solidFill>
                  <a:srgbClr val="FF0000"/>
                </a:solidFill>
              </a:rPr>
              <a:t>failed to pass legislation enforcing protection </a:t>
            </a:r>
            <a:r>
              <a:rPr lang="en-US" dirty="0" smtClean="0">
                <a:solidFill>
                  <a:srgbClr val="FF0000"/>
                </a:solidFill>
              </a:rPr>
              <a:t>of privacy </a:t>
            </a:r>
            <a:r>
              <a:rPr lang="en-US" dirty="0">
                <a:solidFill>
                  <a:srgbClr val="FF0000"/>
                </a:solidFill>
              </a:rPr>
              <a:t>rights. </a:t>
            </a:r>
          </a:p>
        </p:txBody>
      </p:sp>
      <p:pic>
        <p:nvPicPr>
          <p:cNvPr id="4" name="Picture 3" descr="Screen Shot 2017-11-27 at 10.3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3667141"/>
          </a:xfrm>
          <a:prstGeom prst="rect">
            <a:avLst/>
          </a:prstGeom>
        </p:spPr>
      </p:pic>
    </p:spTree>
    <p:extLst>
      <p:ext uri="{BB962C8B-B14F-4D97-AF65-F5344CB8AC3E}">
        <p14:creationId xmlns:p14="http://schemas.microsoft.com/office/powerpoint/2010/main" val="646226311"/>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B. The president directed a conspiracy to mislead the nation. </a:t>
            </a:r>
          </a:p>
          <a:p>
            <a:endParaRPr lang="en-US" dirty="0"/>
          </a:p>
        </p:txBody>
      </p:sp>
    </p:spTree>
    <p:extLst>
      <p:ext uri="{BB962C8B-B14F-4D97-AF65-F5344CB8AC3E}">
        <p14:creationId xmlns:p14="http://schemas.microsoft.com/office/powerpoint/2010/main" val="2681856543"/>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5</a:t>
            </a:r>
            <a:endParaRPr lang="en-US" sz="9600" b="1" cap="all" dirty="0">
              <a:ln w="0"/>
              <a:solidFill>
                <a:srgbClr val="FFFF00"/>
              </a:solidFill>
              <a:effectLst/>
            </a:endParaRPr>
          </a:p>
        </p:txBody>
      </p:sp>
    </p:spTree>
    <p:extLst>
      <p:ext uri="{BB962C8B-B14F-4D97-AF65-F5344CB8AC3E}">
        <p14:creationId xmlns:p14="http://schemas.microsoft.com/office/powerpoint/2010/main" val="3590916405"/>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88256"/>
            <a:ext cx="8229600" cy="2637907"/>
          </a:xfrm>
        </p:spPr>
        <p:txBody>
          <a:bodyPr>
            <a:normAutofit fontScale="85000" lnSpcReduction="10000"/>
          </a:bodyPr>
          <a:lstStyle/>
          <a:p>
            <a:pPr marL="0" indent="0">
              <a:buNone/>
            </a:pPr>
            <a:r>
              <a:rPr lang="en-US" dirty="0" smtClean="0">
                <a:solidFill>
                  <a:srgbClr val="000090"/>
                </a:solidFill>
              </a:rPr>
              <a:t>Q=</a:t>
            </a:r>
            <a:r>
              <a:rPr lang="en-US" b="1" i="1" dirty="0" smtClean="0">
                <a:solidFill>
                  <a:srgbClr val="000090"/>
                </a:solidFill>
              </a:rPr>
              <a:t> </a:t>
            </a:r>
            <a:r>
              <a:rPr lang="en-US" dirty="0">
                <a:solidFill>
                  <a:srgbClr val="000090"/>
                </a:solidFill>
              </a:rPr>
              <a:t>Whose viewpoint is </a:t>
            </a:r>
            <a:r>
              <a:rPr lang="en-US" b="1" i="1" dirty="0">
                <a:solidFill>
                  <a:srgbClr val="000090"/>
                </a:solidFill>
              </a:rPr>
              <a:t>best </a:t>
            </a:r>
            <a:r>
              <a:rPr lang="en-US" dirty="0">
                <a:solidFill>
                  <a:srgbClr val="000090"/>
                </a:solidFill>
              </a:rPr>
              <a:t>symbolized in this cartoon? </a:t>
            </a:r>
          </a:p>
          <a:p>
            <a:pPr marL="0" indent="0">
              <a:buNone/>
            </a:pPr>
            <a:endParaRPr lang="en-US"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feminists </a:t>
            </a:r>
            <a:r>
              <a:rPr lang="en-US" sz="2800" dirty="0" err="1">
                <a:solidFill>
                  <a:srgbClr val="FF0000"/>
                </a:solidFill>
              </a:rPr>
              <a:t>Lucretia</a:t>
            </a:r>
            <a:r>
              <a:rPr lang="en-US" sz="2800" dirty="0">
                <a:solidFill>
                  <a:srgbClr val="FF0000"/>
                </a:solidFill>
              </a:rPr>
              <a:t> Mott and Elizabeth Cady Stanton</a:t>
            </a:r>
          </a:p>
          <a:p>
            <a:pPr marL="0" lvl="0" indent="0">
              <a:buNone/>
            </a:pPr>
            <a:r>
              <a:rPr lang="en-US" sz="2800" dirty="0" smtClean="0">
                <a:solidFill>
                  <a:srgbClr val="FF0000"/>
                </a:solidFill>
              </a:rPr>
              <a:t>B. The </a:t>
            </a:r>
            <a:r>
              <a:rPr lang="en-US" sz="2800" dirty="0">
                <a:solidFill>
                  <a:srgbClr val="FF0000"/>
                </a:solidFill>
              </a:rPr>
              <a:t>flapper generation of the 1920s</a:t>
            </a:r>
          </a:p>
          <a:p>
            <a:pPr marL="0" lvl="0" indent="0">
              <a:buNone/>
            </a:pPr>
            <a:r>
              <a:rPr lang="en-US" sz="2800" dirty="0" smtClean="0">
                <a:solidFill>
                  <a:srgbClr val="FF0000"/>
                </a:solidFill>
              </a:rPr>
              <a:t>C. The </a:t>
            </a:r>
            <a:r>
              <a:rPr lang="en-US" sz="2800" dirty="0">
                <a:solidFill>
                  <a:srgbClr val="FF0000"/>
                </a:solidFill>
              </a:rPr>
              <a:t>Christian fundamentalist movement of the 1920s</a:t>
            </a:r>
          </a:p>
          <a:p>
            <a:pPr marL="0" lvl="0" indent="0">
              <a:buNone/>
            </a:pPr>
            <a:r>
              <a:rPr lang="en-US" sz="2800" dirty="0" smtClean="0">
                <a:solidFill>
                  <a:srgbClr val="FF0000"/>
                </a:solidFill>
              </a:rPr>
              <a:t>D. The </a:t>
            </a:r>
            <a:r>
              <a:rPr lang="en-US" sz="2800" dirty="0">
                <a:solidFill>
                  <a:srgbClr val="FF0000"/>
                </a:solidFill>
              </a:rPr>
              <a:t>muckrakers of the Progressive Era</a:t>
            </a:r>
          </a:p>
          <a:p>
            <a:endParaRPr lang="en-US" dirty="0"/>
          </a:p>
        </p:txBody>
      </p:sp>
      <p:pic>
        <p:nvPicPr>
          <p:cNvPr id="4" name="Picture 3" descr="Screen Shot 2017-11-27 at 10.40.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448223" cy="3390900"/>
          </a:xfrm>
          <a:prstGeom prst="rect">
            <a:avLst/>
          </a:prstGeom>
        </p:spPr>
      </p:pic>
    </p:spTree>
    <p:extLst>
      <p:ext uri="{BB962C8B-B14F-4D97-AF65-F5344CB8AC3E}">
        <p14:creationId xmlns:p14="http://schemas.microsoft.com/office/powerpoint/2010/main" val="1832911919"/>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B. The flapper generation of the 1920s</a:t>
            </a:r>
          </a:p>
          <a:p>
            <a:endParaRPr lang="en-US" dirty="0"/>
          </a:p>
        </p:txBody>
      </p:sp>
    </p:spTree>
    <p:extLst>
      <p:ext uri="{BB962C8B-B14F-4D97-AF65-F5344CB8AC3E}">
        <p14:creationId xmlns:p14="http://schemas.microsoft.com/office/powerpoint/2010/main" val="2728745873"/>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6</a:t>
            </a:r>
            <a:endParaRPr lang="en-US" sz="9600" b="1" cap="all" dirty="0">
              <a:ln w="0"/>
              <a:solidFill>
                <a:srgbClr val="FFFF00"/>
              </a:solidFill>
              <a:effectLst/>
            </a:endParaRPr>
          </a:p>
        </p:txBody>
      </p:sp>
    </p:spTree>
    <p:extLst>
      <p:ext uri="{BB962C8B-B14F-4D97-AF65-F5344CB8AC3E}">
        <p14:creationId xmlns:p14="http://schemas.microsoft.com/office/powerpoint/2010/main" val="388070667"/>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41921"/>
            <a:ext cx="8229600" cy="3058932"/>
          </a:xfrm>
        </p:spPr>
        <p:txBody>
          <a:bodyPr>
            <a:normAutofit fontScale="77500" lnSpcReduction="20000"/>
          </a:bodyPr>
          <a:lstStyle/>
          <a:p>
            <a:pPr marL="0" indent="0">
              <a:buNone/>
            </a:pPr>
            <a:r>
              <a:rPr lang="en-US" dirty="0" smtClean="0">
                <a:solidFill>
                  <a:srgbClr val="000090"/>
                </a:solidFill>
              </a:rPr>
              <a:t>Q=Cartoons </a:t>
            </a:r>
            <a:r>
              <a:rPr lang="en-US" dirty="0">
                <a:solidFill>
                  <a:srgbClr val="000090"/>
                </a:solidFill>
              </a:rPr>
              <a:t>such as this one took the position that deportation was necessary </a:t>
            </a:r>
            <a:r>
              <a:rPr lang="en-US" dirty="0" smtClean="0">
                <a:solidFill>
                  <a:srgbClr val="000090"/>
                </a:solidFill>
              </a:rPr>
              <a:t>because</a:t>
            </a:r>
          </a:p>
          <a:p>
            <a:pPr marL="0" indent="0">
              <a:buNone/>
            </a:pPr>
            <a:endParaRPr lang="en-US" dirty="0">
              <a:solidFill>
                <a:srgbClr val="000090"/>
              </a:solidFill>
            </a:endParaRPr>
          </a:p>
          <a:p>
            <a:pPr marL="514350" lvl="0" indent="-514350">
              <a:buAutoNum type="alphaUcPeriod"/>
            </a:pPr>
            <a:r>
              <a:rPr lang="en-US" dirty="0" smtClean="0">
                <a:solidFill>
                  <a:srgbClr val="FF0000"/>
                </a:solidFill>
              </a:rPr>
              <a:t>Assimilation </a:t>
            </a:r>
            <a:r>
              <a:rPr lang="en-US" dirty="0">
                <a:solidFill>
                  <a:srgbClr val="FF0000"/>
                </a:solidFill>
              </a:rPr>
              <a:t>programs in the United States had been unsuccessful. </a:t>
            </a:r>
          </a:p>
          <a:p>
            <a:pPr marL="514350" lvl="0" indent="-514350">
              <a:buAutoNum type="alphaUcPeriod"/>
            </a:pPr>
            <a:r>
              <a:rPr lang="en-US" dirty="0" smtClean="0">
                <a:solidFill>
                  <a:srgbClr val="FF0000"/>
                </a:solidFill>
              </a:rPr>
              <a:t>Economic </a:t>
            </a:r>
            <a:r>
              <a:rPr lang="en-US" dirty="0">
                <a:solidFill>
                  <a:srgbClr val="FF0000"/>
                </a:solidFill>
              </a:rPr>
              <a:t>decline had increased the competition for jobs. </a:t>
            </a:r>
          </a:p>
          <a:p>
            <a:pPr marL="0" lvl="0" indent="0">
              <a:buNone/>
            </a:pPr>
            <a:r>
              <a:rPr lang="en-US" dirty="0" smtClean="0">
                <a:solidFill>
                  <a:srgbClr val="FF0000"/>
                </a:solidFill>
              </a:rPr>
              <a:t>C. 	Communists </a:t>
            </a:r>
            <a:r>
              <a:rPr lang="en-US" dirty="0">
                <a:solidFill>
                  <a:srgbClr val="FF0000"/>
                </a:solidFill>
              </a:rPr>
              <a:t>were infiltrating the United States. </a:t>
            </a:r>
          </a:p>
          <a:p>
            <a:pPr marL="0" lvl="0" indent="0">
              <a:buNone/>
            </a:pPr>
            <a:r>
              <a:rPr lang="en-US" dirty="0" smtClean="0">
                <a:solidFill>
                  <a:srgbClr val="FF0000"/>
                </a:solidFill>
              </a:rPr>
              <a:t>D.	 Political </a:t>
            </a:r>
            <a:r>
              <a:rPr lang="en-US" dirty="0">
                <a:solidFill>
                  <a:srgbClr val="FF0000"/>
                </a:solidFill>
              </a:rPr>
              <a:t>Machines had too much power in urban </a:t>
            </a:r>
            <a:r>
              <a:rPr lang="en-US" dirty="0" smtClean="0">
                <a:solidFill>
                  <a:srgbClr val="FF0000"/>
                </a:solidFill>
              </a:rPr>
              <a:t>	areas</a:t>
            </a:r>
            <a:r>
              <a:rPr lang="en-US" dirty="0">
                <a:solidFill>
                  <a:srgbClr val="FF0000"/>
                </a:solidFill>
              </a:rPr>
              <a:t>. </a:t>
            </a:r>
          </a:p>
          <a:p>
            <a:endParaRPr lang="en-US" dirty="0"/>
          </a:p>
        </p:txBody>
      </p:sp>
      <p:pic>
        <p:nvPicPr>
          <p:cNvPr id="4" name="Picture 3" descr="Screen Shot 2017-11-27 at 10.4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32" y="200664"/>
            <a:ext cx="6385151" cy="3341257"/>
          </a:xfrm>
          <a:prstGeom prst="rect">
            <a:avLst/>
          </a:prstGeom>
        </p:spPr>
      </p:pic>
    </p:spTree>
    <p:extLst>
      <p:ext uri="{BB962C8B-B14F-4D97-AF65-F5344CB8AC3E}">
        <p14:creationId xmlns:p14="http://schemas.microsoft.com/office/powerpoint/2010/main" val="11990823"/>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Autofit/>
          </a:bodyPr>
          <a:lstStyle/>
          <a:p>
            <a:pPr marL="0" indent="0">
              <a:buNone/>
            </a:pPr>
            <a:r>
              <a:rPr lang="en-US" sz="8000" dirty="0">
                <a:solidFill>
                  <a:srgbClr val="FF0000"/>
                </a:solidFill>
              </a:rPr>
              <a:t>C. 	Communists were infiltrating the United States.</a:t>
            </a:r>
            <a:endParaRPr lang="en-US" sz="8000" dirty="0"/>
          </a:p>
        </p:txBody>
      </p:sp>
    </p:spTree>
    <p:extLst>
      <p:ext uri="{BB962C8B-B14F-4D97-AF65-F5344CB8AC3E}">
        <p14:creationId xmlns:p14="http://schemas.microsoft.com/office/powerpoint/2010/main" val="1075237992"/>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7</a:t>
            </a:r>
            <a:endParaRPr lang="en-US" sz="9600" b="1" cap="all" dirty="0">
              <a:ln w="0"/>
              <a:solidFill>
                <a:srgbClr val="FFFF00"/>
              </a:solidFill>
              <a:effectLst/>
            </a:endParaRPr>
          </a:p>
        </p:txBody>
      </p:sp>
    </p:spTree>
    <p:extLst>
      <p:ext uri="{BB962C8B-B14F-4D97-AF65-F5344CB8AC3E}">
        <p14:creationId xmlns:p14="http://schemas.microsoft.com/office/powerpoint/2010/main" val="728762819"/>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63914"/>
            <a:ext cx="8229600" cy="2772716"/>
          </a:xfrm>
        </p:spPr>
        <p:txBody>
          <a:bodyPr>
            <a:normAutofit fontScale="77500" lnSpcReduction="20000"/>
          </a:bodyPr>
          <a:lstStyle/>
          <a:p>
            <a:pPr marL="0" indent="0">
              <a:buNone/>
            </a:pPr>
            <a:r>
              <a:rPr lang="en-US" dirty="0" smtClean="0">
                <a:solidFill>
                  <a:srgbClr val="000090"/>
                </a:solidFill>
              </a:rPr>
              <a:t>Q=This </a:t>
            </a:r>
            <a:r>
              <a:rPr lang="en-US" dirty="0">
                <a:solidFill>
                  <a:srgbClr val="000090"/>
                </a:solidFill>
              </a:rPr>
              <a:t>cartoon depicts President Woodrow Wilson calling on Congress to </a:t>
            </a:r>
            <a:endParaRPr lang="en-US" dirty="0" smtClean="0">
              <a:solidFill>
                <a:srgbClr val="000090"/>
              </a:solidFill>
            </a:endParaRPr>
          </a:p>
          <a:p>
            <a:pPr marL="0" indent="0">
              <a:buNone/>
            </a:pPr>
            <a:endParaRPr lang="en-US" dirty="0">
              <a:solidFill>
                <a:srgbClr val="000090"/>
              </a:solidFill>
            </a:endParaRPr>
          </a:p>
          <a:p>
            <a:pPr marL="514350" lvl="0" indent="-514350">
              <a:buAutoNum type="alphaUcPeriod"/>
            </a:pPr>
            <a:r>
              <a:rPr lang="en-US" dirty="0" smtClean="0">
                <a:solidFill>
                  <a:srgbClr val="FF0000"/>
                </a:solidFill>
              </a:rPr>
              <a:t>Ratify </a:t>
            </a:r>
            <a:r>
              <a:rPr lang="en-US" dirty="0">
                <a:solidFill>
                  <a:srgbClr val="FF0000"/>
                </a:solidFill>
              </a:rPr>
              <a:t>the Treaty of Versailles</a:t>
            </a:r>
          </a:p>
          <a:p>
            <a:pPr marL="514350" lvl="0" indent="-514350">
              <a:buAutoNum type="alphaUcPeriod"/>
            </a:pPr>
            <a:r>
              <a:rPr lang="en-US" dirty="0" smtClean="0">
                <a:solidFill>
                  <a:srgbClr val="FF0000"/>
                </a:solidFill>
              </a:rPr>
              <a:t>Issue </a:t>
            </a:r>
            <a:r>
              <a:rPr lang="en-US" dirty="0">
                <a:solidFill>
                  <a:srgbClr val="FF0000"/>
                </a:solidFill>
              </a:rPr>
              <a:t>a declaration of war against Germany </a:t>
            </a:r>
          </a:p>
          <a:p>
            <a:pPr marL="0" lvl="0" indent="0">
              <a:buNone/>
            </a:pPr>
            <a:r>
              <a:rPr lang="en-US" dirty="0" smtClean="0">
                <a:solidFill>
                  <a:srgbClr val="FF0000"/>
                </a:solidFill>
              </a:rPr>
              <a:t>C. Authorize </a:t>
            </a:r>
            <a:r>
              <a:rPr lang="en-US" dirty="0">
                <a:solidFill>
                  <a:srgbClr val="FF0000"/>
                </a:solidFill>
              </a:rPr>
              <a:t>the use of funds to support Russian </a:t>
            </a:r>
            <a:r>
              <a:rPr lang="en-US" dirty="0" smtClean="0">
                <a:solidFill>
                  <a:srgbClr val="FF0000"/>
                </a:solidFill>
              </a:rPr>
              <a:t>	revolution</a:t>
            </a:r>
            <a:endParaRPr lang="en-US" dirty="0">
              <a:solidFill>
                <a:srgbClr val="FF0000"/>
              </a:solidFill>
            </a:endParaRPr>
          </a:p>
          <a:p>
            <a:pPr marL="0" lvl="0" indent="0">
              <a:buNone/>
            </a:pPr>
            <a:r>
              <a:rPr lang="en-US" dirty="0" smtClean="0">
                <a:solidFill>
                  <a:srgbClr val="FF0000"/>
                </a:solidFill>
              </a:rPr>
              <a:t>D. Enact </a:t>
            </a:r>
            <a:r>
              <a:rPr lang="en-US" dirty="0">
                <a:solidFill>
                  <a:srgbClr val="FF0000"/>
                </a:solidFill>
              </a:rPr>
              <a:t>trade sanctions against Germany</a:t>
            </a:r>
          </a:p>
          <a:p>
            <a:endParaRPr lang="en-US" dirty="0"/>
          </a:p>
        </p:txBody>
      </p:sp>
      <p:pic>
        <p:nvPicPr>
          <p:cNvPr id="4" name="Picture 3" descr="Screen Shot 2017-11-27 at 10.46.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10" y="253453"/>
            <a:ext cx="8078689" cy="3391474"/>
          </a:xfrm>
          <a:prstGeom prst="rect">
            <a:avLst/>
          </a:prstGeom>
        </p:spPr>
      </p:pic>
    </p:spTree>
    <p:extLst>
      <p:ext uri="{BB962C8B-B14F-4D97-AF65-F5344CB8AC3E}">
        <p14:creationId xmlns:p14="http://schemas.microsoft.com/office/powerpoint/2010/main" val="9634371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a:t>
            </a:r>
            <a:endParaRPr lang="en-US" sz="9600" b="1" cap="all" dirty="0">
              <a:ln w="0"/>
              <a:solidFill>
                <a:srgbClr val="FFFF00"/>
              </a:solidFill>
              <a:effectLst/>
            </a:endParaRPr>
          </a:p>
        </p:txBody>
      </p:sp>
    </p:spTree>
    <p:extLst>
      <p:ext uri="{BB962C8B-B14F-4D97-AF65-F5344CB8AC3E}">
        <p14:creationId xmlns:p14="http://schemas.microsoft.com/office/powerpoint/2010/main" val="426586101"/>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smtClean="0">
                <a:solidFill>
                  <a:srgbClr val="FF0000"/>
                </a:solidFill>
              </a:rPr>
              <a:t>B. Issue </a:t>
            </a:r>
            <a:r>
              <a:rPr lang="en-US" sz="9600" dirty="0">
                <a:solidFill>
                  <a:srgbClr val="FF0000"/>
                </a:solidFill>
              </a:rPr>
              <a:t>a declaration of war against Germany </a:t>
            </a:r>
          </a:p>
          <a:p>
            <a:endParaRPr lang="en-US" dirty="0"/>
          </a:p>
        </p:txBody>
      </p:sp>
    </p:spTree>
    <p:extLst>
      <p:ext uri="{BB962C8B-B14F-4D97-AF65-F5344CB8AC3E}">
        <p14:creationId xmlns:p14="http://schemas.microsoft.com/office/powerpoint/2010/main" val="2653395185"/>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8</a:t>
            </a:r>
            <a:endParaRPr lang="en-US" sz="9600" b="1" cap="all" dirty="0">
              <a:ln w="0"/>
              <a:solidFill>
                <a:srgbClr val="FFFF00"/>
              </a:solidFill>
              <a:effectLst/>
            </a:endParaRPr>
          </a:p>
        </p:txBody>
      </p:sp>
    </p:spTree>
    <p:extLst>
      <p:ext uri="{BB962C8B-B14F-4D97-AF65-F5344CB8AC3E}">
        <p14:creationId xmlns:p14="http://schemas.microsoft.com/office/powerpoint/2010/main" val="2985490918"/>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35299"/>
            <a:ext cx="8229600" cy="3118995"/>
          </a:xfrm>
        </p:spPr>
        <p:txBody>
          <a:bodyPr>
            <a:normAutofit fontScale="70000" lnSpcReduction="20000"/>
          </a:bodyPr>
          <a:lstStyle/>
          <a:p>
            <a:pPr marL="0" indent="0">
              <a:buNone/>
            </a:pPr>
            <a:r>
              <a:rPr lang="en-US" dirty="0" smtClean="0">
                <a:solidFill>
                  <a:srgbClr val="000090"/>
                </a:solidFill>
              </a:rPr>
              <a:t>Q=How </a:t>
            </a:r>
            <a:r>
              <a:rPr lang="en-US" dirty="0">
                <a:solidFill>
                  <a:srgbClr val="000090"/>
                </a:solidFill>
              </a:rPr>
              <a:t>did President Roosevelt’s response to this scandal influence national policy? </a:t>
            </a:r>
            <a:endParaRPr lang="en-US" dirty="0" smtClean="0">
              <a:solidFill>
                <a:srgbClr val="000090"/>
              </a:solidFill>
            </a:endParaRPr>
          </a:p>
          <a:p>
            <a:pPr marL="0" indent="0">
              <a:buNone/>
            </a:pPr>
            <a:endParaRPr lang="en-US" dirty="0">
              <a:solidFill>
                <a:srgbClr val="000090"/>
              </a:solidFill>
            </a:endParaRPr>
          </a:p>
          <a:p>
            <a:pPr marL="0" lvl="0" indent="0">
              <a:buNone/>
            </a:pPr>
            <a:r>
              <a:rPr lang="en-US" dirty="0" smtClean="0">
                <a:solidFill>
                  <a:srgbClr val="FF0000"/>
                </a:solidFill>
              </a:rPr>
              <a:t>A. The </a:t>
            </a:r>
            <a:r>
              <a:rPr lang="en-US" dirty="0">
                <a:solidFill>
                  <a:srgbClr val="FF0000"/>
                </a:solidFill>
              </a:rPr>
              <a:t>government became involved in protecting individuals from big </a:t>
            </a:r>
            <a:r>
              <a:rPr lang="en-US" dirty="0" smtClean="0">
                <a:solidFill>
                  <a:srgbClr val="FF0000"/>
                </a:solidFill>
              </a:rPr>
              <a:t>	businesses</a:t>
            </a:r>
            <a:r>
              <a:rPr lang="en-US" dirty="0">
                <a:solidFill>
                  <a:srgbClr val="FF0000"/>
                </a:solidFill>
              </a:rPr>
              <a:t>. </a:t>
            </a:r>
          </a:p>
          <a:p>
            <a:pPr marL="0" lvl="0" indent="0">
              <a:buNone/>
            </a:pPr>
            <a:r>
              <a:rPr lang="en-US" dirty="0" smtClean="0">
                <a:solidFill>
                  <a:srgbClr val="FF0000"/>
                </a:solidFill>
              </a:rPr>
              <a:t>B. The </a:t>
            </a:r>
            <a:r>
              <a:rPr lang="en-US" dirty="0">
                <a:solidFill>
                  <a:srgbClr val="FF0000"/>
                </a:solidFill>
              </a:rPr>
              <a:t>government became involved in providing basic needs for </a:t>
            </a:r>
            <a:r>
              <a:rPr lang="en-US" dirty="0" smtClean="0">
                <a:solidFill>
                  <a:srgbClr val="FF0000"/>
                </a:solidFill>
              </a:rPr>
              <a:t>	individuals</a:t>
            </a:r>
            <a:r>
              <a:rPr lang="en-US" dirty="0">
                <a:solidFill>
                  <a:srgbClr val="FF0000"/>
                </a:solidFill>
              </a:rPr>
              <a:t>. </a:t>
            </a:r>
          </a:p>
          <a:p>
            <a:pPr marL="0" lvl="0" indent="0">
              <a:buNone/>
            </a:pPr>
            <a:r>
              <a:rPr lang="en-US" dirty="0" smtClean="0">
                <a:solidFill>
                  <a:srgbClr val="FF0000"/>
                </a:solidFill>
              </a:rPr>
              <a:t>C. The </a:t>
            </a:r>
            <a:r>
              <a:rPr lang="en-US" dirty="0">
                <a:solidFill>
                  <a:srgbClr val="FF0000"/>
                </a:solidFill>
              </a:rPr>
              <a:t>government began providing agricultural subsides. </a:t>
            </a:r>
          </a:p>
          <a:p>
            <a:pPr marL="0" lvl="0" indent="0">
              <a:buNone/>
            </a:pPr>
            <a:r>
              <a:rPr lang="en-US" dirty="0" smtClean="0">
                <a:solidFill>
                  <a:srgbClr val="FF0000"/>
                </a:solidFill>
              </a:rPr>
              <a:t>D. The </a:t>
            </a:r>
            <a:r>
              <a:rPr lang="en-US" dirty="0">
                <a:solidFill>
                  <a:srgbClr val="FF0000"/>
                </a:solidFill>
              </a:rPr>
              <a:t>government began protecting natural resources. </a:t>
            </a:r>
          </a:p>
          <a:p>
            <a:endParaRPr lang="en-US" dirty="0"/>
          </a:p>
        </p:txBody>
      </p:sp>
      <p:pic>
        <p:nvPicPr>
          <p:cNvPr id="4" name="Picture 3" descr="Screen Shot 2017-11-27 at 11.21.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0"/>
            <a:ext cx="8393955" cy="3635299"/>
          </a:xfrm>
          <a:prstGeom prst="rect">
            <a:avLst/>
          </a:prstGeom>
        </p:spPr>
      </p:pic>
    </p:spTree>
    <p:extLst>
      <p:ext uri="{BB962C8B-B14F-4D97-AF65-F5344CB8AC3E}">
        <p14:creationId xmlns:p14="http://schemas.microsoft.com/office/powerpoint/2010/main" val="1906181680"/>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B. The government became involved in providing basic needs for </a:t>
            </a:r>
            <a:r>
              <a:rPr lang="en-US" sz="9600" dirty="0" smtClean="0">
                <a:solidFill>
                  <a:srgbClr val="FF0000"/>
                </a:solidFill>
              </a:rPr>
              <a:t>individuals</a:t>
            </a:r>
            <a:r>
              <a:rPr lang="en-US" sz="9600" dirty="0">
                <a:solidFill>
                  <a:srgbClr val="FF0000"/>
                </a:solidFill>
              </a:rPr>
              <a:t>. </a:t>
            </a:r>
          </a:p>
          <a:p>
            <a:endParaRPr lang="en-US" dirty="0"/>
          </a:p>
        </p:txBody>
      </p:sp>
    </p:spTree>
    <p:extLst>
      <p:ext uri="{BB962C8B-B14F-4D97-AF65-F5344CB8AC3E}">
        <p14:creationId xmlns:p14="http://schemas.microsoft.com/office/powerpoint/2010/main" val="2668460989"/>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9</a:t>
            </a:r>
            <a:endParaRPr lang="en-US" sz="9600" b="1" cap="all" dirty="0">
              <a:ln w="0"/>
              <a:solidFill>
                <a:srgbClr val="FFFF00"/>
              </a:solidFill>
              <a:effectLst/>
            </a:endParaRPr>
          </a:p>
        </p:txBody>
      </p:sp>
    </p:spTree>
    <p:extLst>
      <p:ext uri="{BB962C8B-B14F-4D97-AF65-F5344CB8AC3E}">
        <p14:creationId xmlns:p14="http://schemas.microsoft.com/office/powerpoint/2010/main" val="1906515743"/>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7700"/>
            <a:ext cx="8229600" cy="3101416"/>
          </a:xfrm>
        </p:spPr>
        <p:txBody>
          <a:bodyPr>
            <a:normAutofit fontScale="77500" lnSpcReduction="20000"/>
          </a:bodyPr>
          <a:lstStyle/>
          <a:p>
            <a:pPr marL="0" indent="0">
              <a:buNone/>
            </a:pPr>
            <a:endParaRPr lang="en-US" dirty="0" smtClean="0">
              <a:solidFill>
                <a:srgbClr val="000090"/>
              </a:solidFill>
            </a:endParaRPr>
          </a:p>
          <a:p>
            <a:pPr marL="0" indent="0">
              <a:buNone/>
            </a:pPr>
            <a:r>
              <a:rPr lang="en-US" dirty="0" smtClean="0">
                <a:solidFill>
                  <a:srgbClr val="000090"/>
                </a:solidFill>
              </a:rPr>
              <a:t>Q=The </a:t>
            </a:r>
            <a:r>
              <a:rPr lang="en-US" dirty="0">
                <a:solidFill>
                  <a:srgbClr val="000090"/>
                </a:solidFill>
              </a:rPr>
              <a:t>main idea of the cartoon is that President Franklin D. Roosevelt wanted </a:t>
            </a:r>
            <a:r>
              <a:rPr lang="en-US" dirty="0" smtClean="0">
                <a:solidFill>
                  <a:srgbClr val="000090"/>
                </a:solidFill>
              </a:rPr>
              <a:t>to</a:t>
            </a:r>
          </a:p>
          <a:p>
            <a:pPr marL="0" indent="0">
              <a:buNone/>
            </a:pPr>
            <a:endParaRPr lang="en-US" dirty="0">
              <a:solidFill>
                <a:srgbClr val="000090"/>
              </a:solidFill>
            </a:endParaRPr>
          </a:p>
          <a:p>
            <a:pPr marL="0" lvl="0" indent="0">
              <a:buNone/>
            </a:pPr>
            <a:r>
              <a:rPr lang="en-US" dirty="0" smtClean="0">
                <a:solidFill>
                  <a:srgbClr val="FF0000"/>
                </a:solidFill>
              </a:rPr>
              <a:t>A. Impeach </a:t>
            </a:r>
            <a:r>
              <a:rPr lang="en-US" dirty="0">
                <a:solidFill>
                  <a:srgbClr val="FF0000"/>
                </a:solidFill>
              </a:rPr>
              <a:t>justices who did not support him</a:t>
            </a:r>
          </a:p>
          <a:p>
            <a:pPr marL="0" lvl="0" indent="0">
              <a:buNone/>
            </a:pPr>
            <a:r>
              <a:rPr lang="en-US" dirty="0" smtClean="0">
                <a:solidFill>
                  <a:srgbClr val="FF0000"/>
                </a:solidFill>
              </a:rPr>
              <a:t>B. Control </a:t>
            </a:r>
            <a:r>
              <a:rPr lang="en-US" dirty="0">
                <a:solidFill>
                  <a:srgbClr val="FF0000"/>
                </a:solidFill>
              </a:rPr>
              <a:t>the decisions of the Supreme Court</a:t>
            </a:r>
          </a:p>
          <a:p>
            <a:pPr marL="0" lvl="0" indent="0">
              <a:buNone/>
            </a:pPr>
            <a:r>
              <a:rPr lang="en-US" dirty="0" smtClean="0">
                <a:solidFill>
                  <a:srgbClr val="FF0000"/>
                </a:solidFill>
              </a:rPr>
              <a:t>C. Create </a:t>
            </a:r>
            <a:r>
              <a:rPr lang="en-US" dirty="0">
                <a:solidFill>
                  <a:srgbClr val="FF0000"/>
                </a:solidFill>
              </a:rPr>
              <a:t>higher qualifications for justices</a:t>
            </a:r>
          </a:p>
          <a:p>
            <a:pPr marL="0" lvl="0" indent="0">
              <a:buNone/>
            </a:pPr>
            <a:r>
              <a:rPr lang="en-US" dirty="0" smtClean="0">
                <a:solidFill>
                  <a:srgbClr val="FF0000"/>
                </a:solidFill>
              </a:rPr>
              <a:t>D. Encourage </a:t>
            </a:r>
            <a:r>
              <a:rPr lang="en-US" dirty="0">
                <a:solidFill>
                  <a:srgbClr val="FF0000"/>
                </a:solidFill>
              </a:rPr>
              <a:t>the Supreme Court to act more efficiently</a:t>
            </a:r>
          </a:p>
          <a:p>
            <a:endParaRPr lang="en-US" dirty="0"/>
          </a:p>
        </p:txBody>
      </p:sp>
      <p:pic>
        <p:nvPicPr>
          <p:cNvPr id="4" name="Picture 3" descr="Screen Shot 2017-11-27 at 11.32.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617" y="0"/>
            <a:ext cx="5866469" cy="3806568"/>
          </a:xfrm>
          <a:prstGeom prst="rect">
            <a:avLst/>
          </a:prstGeom>
        </p:spPr>
      </p:pic>
    </p:spTree>
    <p:extLst>
      <p:ext uri="{BB962C8B-B14F-4D97-AF65-F5344CB8AC3E}">
        <p14:creationId xmlns:p14="http://schemas.microsoft.com/office/powerpoint/2010/main" val="2783453831"/>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lvl="0"/>
            <a:r>
              <a:rPr lang="en-US" dirty="0" smtClean="0"/>
              <a:t> </a:t>
            </a:r>
            <a:r>
              <a:rPr lang="en-US" dirty="0">
                <a:solidFill>
                  <a:srgbClr val="FF0000"/>
                </a:solidFill>
              </a:rPr>
              <a:t>B. Control the decisions of the Supreme Court</a:t>
            </a:r>
          </a:p>
          <a:p>
            <a:endParaRPr lang="en-US" dirty="0"/>
          </a:p>
        </p:txBody>
      </p:sp>
    </p:spTree>
    <p:extLst>
      <p:ext uri="{BB962C8B-B14F-4D97-AF65-F5344CB8AC3E}">
        <p14:creationId xmlns:p14="http://schemas.microsoft.com/office/powerpoint/2010/main" val="3728286569"/>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10</a:t>
            </a:r>
            <a:endParaRPr lang="en-US" sz="9600" b="1" cap="all" dirty="0">
              <a:ln w="0"/>
              <a:solidFill>
                <a:srgbClr val="FFFF00"/>
              </a:solidFill>
              <a:effectLst/>
            </a:endParaRPr>
          </a:p>
        </p:txBody>
      </p:sp>
    </p:spTree>
    <p:extLst>
      <p:ext uri="{BB962C8B-B14F-4D97-AF65-F5344CB8AC3E}">
        <p14:creationId xmlns:p14="http://schemas.microsoft.com/office/powerpoint/2010/main" val="3316585268"/>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9573"/>
            <a:ext cx="8229600" cy="2459022"/>
          </a:xfrm>
        </p:spPr>
        <p:txBody>
          <a:bodyPr>
            <a:normAutofit fontScale="70000" lnSpcReduction="20000"/>
          </a:bodyPr>
          <a:lstStyle/>
          <a:p>
            <a:pPr marL="0" indent="0">
              <a:buNone/>
            </a:pPr>
            <a:endParaRPr lang="en-US" dirty="0" smtClean="0">
              <a:solidFill>
                <a:srgbClr val="000090"/>
              </a:solidFill>
            </a:endParaRPr>
          </a:p>
          <a:p>
            <a:pPr marL="0" indent="0">
              <a:buNone/>
            </a:pPr>
            <a:r>
              <a:rPr lang="en-US" dirty="0" smtClean="0">
                <a:solidFill>
                  <a:srgbClr val="000090"/>
                </a:solidFill>
              </a:rPr>
              <a:t>Q=The </a:t>
            </a:r>
            <a:r>
              <a:rPr lang="en-US" dirty="0">
                <a:solidFill>
                  <a:srgbClr val="000090"/>
                </a:solidFill>
              </a:rPr>
              <a:t>situation shown in this cartoon was mainly caused by </a:t>
            </a:r>
            <a:r>
              <a:rPr lang="en-US" dirty="0" smtClean="0">
                <a:solidFill>
                  <a:srgbClr val="000090"/>
                </a:solidFill>
              </a:rPr>
              <a:t>the</a:t>
            </a:r>
          </a:p>
          <a:p>
            <a:pPr marL="0" indent="0">
              <a:buNone/>
            </a:pPr>
            <a:endParaRPr lang="en-US" dirty="0">
              <a:solidFill>
                <a:srgbClr val="000090"/>
              </a:solidFill>
            </a:endParaRPr>
          </a:p>
          <a:p>
            <a:pPr marL="0" lvl="0" indent="0">
              <a:buNone/>
            </a:pPr>
            <a:r>
              <a:rPr lang="en-US" sz="2800" dirty="0" smtClean="0">
                <a:solidFill>
                  <a:srgbClr val="FF0000"/>
                </a:solidFill>
              </a:rPr>
              <a:t>A. Disagreement </a:t>
            </a:r>
            <a:r>
              <a:rPr lang="en-US" sz="2800" dirty="0">
                <a:solidFill>
                  <a:srgbClr val="FF0000"/>
                </a:solidFill>
              </a:rPr>
              <a:t>over U.S. participation in the League </a:t>
            </a:r>
            <a:r>
              <a:rPr lang="en-US" sz="2800" dirty="0" smtClean="0">
                <a:solidFill>
                  <a:srgbClr val="FF0000"/>
                </a:solidFill>
              </a:rPr>
              <a:t>of </a:t>
            </a:r>
            <a:r>
              <a:rPr lang="en-US" sz="2800" dirty="0">
                <a:solidFill>
                  <a:srgbClr val="FF0000"/>
                </a:solidFill>
              </a:rPr>
              <a:t>Nations </a:t>
            </a:r>
          </a:p>
          <a:p>
            <a:pPr marL="0" lvl="0" indent="0">
              <a:buNone/>
            </a:pPr>
            <a:r>
              <a:rPr lang="en-US" sz="2800" dirty="0" smtClean="0">
                <a:solidFill>
                  <a:srgbClr val="FF0000"/>
                </a:solidFill>
              </a:rPr>
              <a:t>B. Cost </a:t>
            </a:r>
            <a:r>
              <a:rPr lang="en-US" sz="2800" dirty="0">
                <a:solidFill>
                  <a:srgbClr val="FF0000"/>
                </a:solidFill>
              </a:rPr>
              <a:t>of repaying reparations after WWI</a:t>
            </a:r>
          </a:p>
          <a:p>
            <a:pPr marL="0" lvl="0" indent="0">
              <a:buNone/>
            </a:pPr>
            <a:r>
              <a:rPr lang="en-US" sz="2800" dirty="0" smtClean="0">
                <a:solidFill>
                  <a:srgbClr val="FF0000"/>
                </a:solidFill>
              </a:rPr>
              <a:t>C. Failure </a:t>
            </a:r>
            <a:r>
              <a:rPr lang="en-US" sz="2800" dirty="0">
                <a:solidFill>
                  <a:srgbClr val="FF0000"/>
                </a:solidFill>
              </a:rPr>
              <a:t>of President Woodrow Wilson to promote </a:t>
            </a:r>
            <a:r>
              <a:rPr lang="en-US" sz="2800" dirty="0" smtClean="0">
                <a:solidFill>
                  <a:srgbClr val="FF0000"/>
                </a:solidFill>
              </a:rPr>
              <a:t>	the </a:t>
            </a:r>
            <a:r>
              <a:rPr lang="en-US" sz="2800" dirty="0">
                <a:solidFill>
                  <a:srgbClr val="FF0000"/>
                </a:solidFill>
              </a:rPr>
              <a:t>Treaty of Versailles</a:t>
            </a:r>
          </a:p>
          <a:p>
            <a:pPr marL="0" lvl="0" indent="0">
              <a:buNone/>
            </a:pPr>
            <a:r>
              <a:rPr lang="en-US" sz="2800" dirty="0" smtClean="0">
                <a:solidFill>
                  <a:srgbClr val="FF0000"/>
                </a:solidFill>
              </a:rPr>
              <a:t>D. Overwhelming </a:t>
            </a:r>
            <a:r>
              <a:rPr lang="en-US" sz="2800" dirty="0">
                <a:solidFill>
                  <a:srgbClr val="FF0000"/>
                </a:solidFill>
              </a:rPr>
              <a:t>public rejection of peace terms in the </a:t>
            </a:r>
            <a:r>
              <a:rPr lang="en-US" sz="2800" dirty="0" smtClean="0">
                <a:solidFill>
                  <a:srgbClr val="FF0000"/>
                </a:solidFill>
              </a:rPr>
              <a:t>	Treaty </a:t>
            </a:r>
            <a:r>
              <a:rPr lang="en-US" sz="2800" dirty="0">
                <a:solidFill>
                  <a:srgbClr val="FF0000"/>
                </a:solidFill>
              </a:rPr>
              <a:t>of Versailles</a:t>
            </a:r>
          </a:p>
          <a:p>
            <a:endParaRPr lang="en-US" dirty="0"/>
          </a:p>
        </p:txBody>
      </p:sp>
      <p:pic>
        <p:nvPicPr>
          <p:cNvPr id="4" name="Picture 3" descr="Screen Shot 2017-11-27 at 11.13.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34" y="1"/>
            <a:ext cx="7613665" cy="4578024"/>
          </a:xfrm>
          <a:prstGeom prst="rect">
            <a:avLst/>
          </a:prstGeom>
        </p:spPr>
      </p:pic>
    </p:spTree>
    <p:extLst>
      <p:ext uri="{BB962C8B-B14F-4D97-AF65-F5344CB8AC3E}">
        <p14:creationId xmlns:p14="http://schemas.microsoft.com/office/powerpoint/2010/main" val="599550815"/>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A. Disagreement over U.S. participation in the League of Nations </a:t>
            </a:r>
          </a:p>
          <a:p>
            <a:endParaRPr lang="en-US" dirty="0"/>
          </a:p>
        </p:txBody>
      </p:sp>
    </p:spTree>
    <p:extLst>
      <p:ext uri="{BB962C8B-B14F-4D97-AF65-F5344CB8AC3E}">
        <p14:creationId xmlns:p14="http://schemas.microsoft.com/office/powerpoint/2010/main" val="3774148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67"/>
            <a:ext cx="8229600" cy="6434665"/>
          </a:xfrm>
        </p:spPr>
        <p:txBody>
          <a:bodyPr>
            <a:normAutofit fontScale="92500" lnSpcReduction="10000"/>
          </a:bodyPr>
          <a:lstStyle/>
          <a:p>
            <a:pPr marL="0" lvl="0" indent="0">
              <a:buNone/>
            </a:pPr>
            <a:r>
              <a:rPr lang="en-US" sz="5200" dirty="0" smtClean="0">
                <a:solidFill>
                  <a:srgbClr val="000090"/>
                </a:solidFill>
              </a:rPr>
              <a:t>Q= Which </a:t>
            </a:r>
            <a:r>
              <a:rPr lang="en-US" sz="5200" dirty="0">
                <a:solidFill>
                  <a:srgbClr val="000090"/>
                </a:solidFill>
              </a:rPr>
              <a:t>of the following occurred as a result of the Sherman Antitrust Act? </a:t>
            </a:r>
            <a:endParaRPr lang="en-US" sz="5200" dirty="0" smtClean="0">
              <a:solidFill>
                <a:srgbClr val="000090"/>
              </a:solidFill>
            </a:endParaRPr>
          </a:p>
          <a:p>
            <a:pPr marL="0" lvl="0" indent="0">
              <a:buNone/>
            </a:pPr>
            <a:endParaRPr lang="en-US" sz="5200" dirty="0">
              <a:solidFill>
                <a:srgbClr val="000090"/>
              </a:solidFill>
            </a:endParaRPr>
          </a:p>
          <a:p>
            <a:pPr marL="514350" lvl="0" indent="-514350">
              <a:buAutoNum type="alphaUcPeriod"/>
            </a:pPr>
            <a:r>
              <a:rPr lang="en-US" sz="3000" dirty="0" smtClean="0">
                <a:solidFill>
                  <a:srgbClr val="FF0000"/>
                </a:solidFill>
              </a:rPr>
              <a:t>Workers </a:t>
            </a:r>
            <a:r>
              <a:rPr lang="en-US" sz="3000" dirty="0">
                <a:solidFill>
                  <a:srgbClr val="FF0000"/>
                </a:solidFill>
              </a:rPr>
              <a:t>secured a greater share of company profits. </a:t>
            </a:r>
            <a:endParaRPr lang="en-US" sz="3000" dirty="0" smtClean="0">
              <a:solidFill>
                <a:srgbClr val="FF0000"/>
              </a:solidFill>
            </a:endParaRPr>
          </a:p>
          <a:p>
            <a:pPr marL="514350" lvl="0" indent="-514350">
              <a:buAutoNum type="alphaUcPeriod"/>
            </a:pPr>
            <a:r>
              <a:rPr lang="en-US" sz="3000" dirty="0" smtClean="0">
                <a:solidFill>
                  <a:srgbClr val="FF0000"/>
                </a:solidFill>
              </a:rPr>
              <a:t>The </a:t>
            </a:r>
            <a:r>
              <a:rPr lang="en-US" sz="3000" dirty="0">
                <a:solidFill>
                  <a:srgbClr val="FF0000"/>
                </a:solidFill>
              </a:rPr>
              <a:t>influence of labor unions on factory owners was reduced. </a:t>
            </a:r>
          </a:p>
          <a:p>
            <a:pPr marL="0" lvl="0" indent="0">
              <a:buNone/>
            </a:pPr>
            <a:r>
              <a:rPr lang="en-US" sz="3000" dirty="0" smtClean="0">
                <a:solidFill>
                  <a:srgbClr val="FF0000"/>
                </a:solidFill>
              </a:rPr>
              <a:t>C. The </a:t>
            </a:r>
            <a:r>
              <a:rPr lang="en-US" sz="3000" dirty="0">
                <a:solidFill>
                  <a:srgbClr val="FF0000"/>
                </a:solidFill>
              </a:rPr>
              <a:t>federal government could dissolve business </a:t>
            </a:r>
            <a:r>
              <a:rPr lang="en-US" sz="3000" dirty="0" smtClean="0">
                <a:solidFill>
                  <a:srgbClr val="FF0000"/>
                </a:solidFill>
              </a:rPr>
              <a:t>	monopolies</a:t>
            </a:r>
            <a:r>
              <a:rPr lang="en-US" sz="3000" dirty="0">
                <a:solidFill>
                  <a:srgbClr val="FF0000"/>
                </a:solidFill>
              </a:rPr>
              <a:t>. </a:t>
            </a:r>
          </a:p>
          <a:p>
            <a:pPr marL="0" lvl="0" indent="0">
              <a:buNone/>
            </a:pPr>
            <a:r>
              <a:rPr lang="en-US" sz="3000" dirty="0" smtClean="0">
                <a:solidFill>
                  <a:srgbClr val="FF0000"/>
                </a:solidFill>
              </a:rPr>
              <a:t>D. Businesses </a:t>
            </a:r>
            <a:r>
              <a:rPr lang="en-US" sz="3000" dirty="0">
                <a:solidFill>
                  <a:srgbClr val="FF0000"/>
                </a:solidFill>
              </a:rPr>
              <a:t>were required to pay fees to open </a:t>
            </a:r>
            <a:r>
              <a:rPr lang="en-US" sz="3000" dirty="0" smtClean="0">
                <a:solidFill>
                  <a:srgbClr val="FF0000"/>
                </a:solidFill>
              </a:rPr>
              <a:t>	overseas </a:t>
            </a:r>
            <a:r>
              <a:rPr lang="en-US" sz="3000" dirty="0">
                <a:solidFill>
                  <a:srgbClr val="FF0000"/>
                </a:solidFill>
              </a:rPr>
              <a:t>locations. </a:t>
            </a:r>
          </a:p>
          <a:p>
            <a:endParaRPr lang="en-US" dirty="0"/>
          </a:p>
        </p:txBody>
      </p:sp>
    </p:spTree>
    <p:extLst>
      <p:ext uri="{BB962C8B-B14F-4D97-AF65-F5344CB8AC3E}">
        <p14:creationId xmlns:p14="http://schemas.microsoft.com/office/powerpoint/2010/main" val="2763847772"/>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11</a:t>
            </a:r>
            <a:endParaRPr lang="en-US" sz="9600" b="1" cap="all" dirty="0">
              <a:ln w="0"/>
              <a:solidFill>
                <a:srgbClr val="FFFF00"/>
              </a:solidFill>
              <a:effectLst/>
            </a:endParaRPr>
          </a:p>
        </p:txBody>
      </p:sp>
    </p:spTree>
    <p:extLst>
      <p:ext uri="{BB962C8B-B14F-4D97-AF65-F5344CB8AC3E}">
        <p14:creationId xmlns:p14="http://schemas.microsoft.com/office/powerpoint/2010/main" val="2967775573"/>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8694"/>
            <a:ext cx="8229600" cy="2987378"/>
          </a:xfrm>
        </p:spPr>
        <p:txBody>
          <a:bodyPr>
            <a:normAutofit fontScale="62500" lnSpcReduction="20000"/>
          </a:bodyPr>
          <a:lstStyle/>
          <a:p>
            <a:pPr marL="0" indent="0">
              <a:buNone/>
            </a:pPr>
            <a:r>
              <a:rPr lang="en-US" sz="4300" dirty="0" smtClean="0">
                <a:solidFill>
                  <a:srgbClr val="000090"/>
                </a:solidFill>
              </a:rPr>
              <a:t>Q=With </a:t>
            </a:r>
            <a:r>
              <a:rPr lang="en-US" sz="4300" dirty="0">
                <a:solidFill>
                  <a:srgbClr val="000090"/>
                </a:solidFill>
              </a:rPr>
              <a:t>which idea would the cartoonist agree</a:t>
            </a:r>
            <a:r>
              <a:rPr lang="en-US" sz="4300" dirty="0" smtClean="0">
                <a:solidFill>
                  <a:srgbClr val="000090"/>
                </a:solidFill>
              </a:rPr>
              <a:t>?</a:t>
            </a:r>
          </a:p>
          <a:p>
            <a:pPr marL="0" indent="0">
              <a:buNone/>
            </a:pPr>
            <a:r>
              <a:rPr lang="en-US" sz="4300" dirty="0" smtClean="0">
                <a:solidFill>
                  <a:srgbClr val="000090"/>
                </a:solidFill>
              </a:rPr>
              <a:t> </a:t>
            </a:r>
            <a:endParaRPr lang="en-US" sz="4300" dirty="0">
              <a:solidFill>
                <a:srgbClr val="000090"/>
              </a:solidFill>
            </a:endParaRPr>
          </a:p>
          <a:p>
            <a:pPr marL="0" lvl="0" indent="0">
              <a:buNone/>
            </a:pPr>
            <a:r>
              <a:rPr lang="en-US" dirty="0" smtClean="0">
                <a:solidFill>
                  <a:srgbClr val="FF0000"/>
                </a:solidFill>
              </a:rPr>
              <a:t>A. President </a:t>
            </a:r>
            <a:r>
              <a:rPr lang="en-US" dirty="0">
                <a:solidFill>
                  <a:srgbClr val="FF0000"/>
                </a:solidFill>
              </a:rPr>
              <a:t>Roosevelt needed to have more </a:t>
            </a:r>
            <a:r>
              <a:rPr lang="en-US" dirty="0" smtClean="0">
                <a:solidFill>
                  <a:srgbClr val="FF0000"/>
                </a:solidFill>
              </a:rPr>
              <a:t>control </a:t>
            </a:r>
            <a:r>
              <a:rPr lang="en-US" dirty="0">
                <a:solidFill>
                  <a:srgbClr val="FF0000"/>
                </a:solidFill>
              </a:rPr>
              <a:t>over government </a:t>
            </a:r>
            <a:r>
              <a:rPr lang="en-US" dirty="0" smtClean="0">
                <a:solidFill>
                  <a:srgbClr val="FF0000"/>
                </a:solidFill>
              </a:rPr>
              <a:t>	spending</a:t>
            </a:r>
            <a:endParaRPr lang="en-US" dirty="0">
              <a:solidFill>
                <a:srgbClr val="FF0000"/>
              </a:solidFill>
            </a:endParaRPr>
          </a:p>
          <a:p>
            <a:pPr marL="0" lvl="0" indent="0">
              <a:buNone/>
            </a:pPr>
            <a:r>
              <a:rPr lang="en-US" dirty="0" smtClean="0">
                <a:solidFill>
                  <a:srgbClr val="FF0000"/>
                </a:solidFill>
              </a:rPr>
              <a:t>B. Deficit </a:t>
            </a:r>
            <a:r>
              <a:rPr lang="en-US" dirty="0">
                <a:solidFill>
                  <a:srgbClr val="FF0000"/>
                </a:solidFill>
              </a:rPr>
              <a:t>spending was underutilized as a way to </a:t>
            </a:r>
            <a:r>
              <a:rPr lang="en-US" dirty="0" smtClean="0">
                <a:solidFill>
                  <a:srgbClr val="FF0000"/>
                </a:solidFill>
              </a:rPr>
              <a:t>repair </a:t>
            </a:r>
            <a:r>
              <a:rPr lang="en-US" dirty="0">
                <a:solidFill>
                  <a:srgbClr val="FF0000"/>
                </a:solidFill>
              </a:rPr>
              <a:t>the economy</a:t>
            </a:r>
          </a:p>
          <a:p>
            <a:pPr marL="0" lvl="0" indent="0">
              <a:buNone/>
            </a:pPr>
            <a:r>
              <a:rPr lang="en-US" dirty="0" smtClean="0">
                <a:solidFill>
                  <a:srgbClr val="FF0000"/>
                </a:solidFill>
              </a:rPr>
              <a:t>C. President </a:t>
            </a:r>
            <a:r>
              <a:rPr lang="en-US" dirty="0">
                <a:solidFill>
                  <a:srgbClr val="FF0000"/>
                </a:solidFill>
              </a:rPr>
              <a:t>Roosevelt used many different </a:t>
            </a:r>
            <a:r>
              <a:rPr lang="en-US" dirty="0" smtClean="0">
                <a:solidFill>
                  <a:srgbClr val="FF0000"/>
                </a:solidFill>
              </a:rPr>
              <a:t>	approaches </a:t>
            </a:r>
            <a:r>
              <a:rPr lang="en-US" dirty="0">
                <a:solidFill>
                  <a:srgbClr val="FF0000"/>
                </a:solidFill>
              </a:rPr>
              <a:t>to solve the </a:t>
            </a:r>
            <a:r>
              <a:rPr lang="en-US" dirty="0" smtClean="0">
                <a:solidFill>
                  <a:srgbClr val="FF0000"/>
                </a:solidFill>
              </a:rPr>
              <a:t>	Depression</a:t>
            </a:r>
            <a:endParaRPr lang="en-US" dirty="0">
              <a:solidFill>
                <a:srgbClr val="FF0000"/>
              </a:solidFill>
            </a:endParaRPr>
          </a:p>
          <a:p>
            <a:pPr marL="0" lvl="0" indent="0">
              <a:buNone/>
            </a:pPr>
            <a:r>
              <a:rPr lang="en-US" dirty="0" smtClean="0">
                <a:solidFill>
                  <a:srgbClr val="FF0000"/>
                </a:solidFill>
              </a:rPr>
              <a:t>D. Creating </a:t>
            </a:r>
            <a:r>
              <a:rPr lang="en-US" dirty="0">
                <a:solidFill>
                  <a:srgbClr val="FF0000"/>
                </a:solidFill>
              </a:rPr>
              <a:t>jobs through deficit spending gave the </a:t>
            </a:r>
            <a:r>
              <a:rPr lang="en-US" dirty="0" smtClean="0">
                <a:solidFill>
                  <a:srgbClr val="FF0000"/>
                </a:solidFill>
              </a:rPr>
              <a:t>illusion </a:t>
            </a:r>
            <a:r>
              <a:rPr lang="en-US" dirty="0">
                <a:solidFill>
                  <a:srgbClr val="FF0000"/>
                </a:solidFill>
              </a:rPr>
              <a:t>of economic </a:t>
            </a:r>
            <a:r>
              <a:rPr lang="en-US" dirty="0" smtClean="0">
                <a:solidFill>
                  <a:srgbClr val="FF0000"/>
                </a:solidFill>
              </a:rPr>
              <a:t>	growth</a:t>
            </a:r>
            <a:r>
              <a:rPr lang="en-US" dirty="0">
                <a:solidFill>
                  <a:srgbClr val="FF0000"/>
                </a:solidFill>
              </a:rPr>
              <a:t>, but not real recovery</a:t>
            </a:r>
          </a:p>
          <a:p>
            <a:endParaRPr lang="en-US" dirty="0"/>
          </a:p>
        </p:txBody>
      </p:sp>
      <p:pic>
        <p:nvPicPr>
          <p:cNvPr id="4" name="Picture 3" descr="Screen Shot 2017-11-27 at 11.35.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50438"/>
            <a:ext cx="7305138" cy="3413437"/>
          </a:xfrm>
          <a:prstGeom prst="rect">
            <a:avLst/>
          </a:prstGeom>
        </p:spPr>
      </p:pic>
    </p:spTree>
    <p:extLst>
      <p:ext uri="{BB962C8B-B14F-4D97-AF65-F5344CB8AC3E}">
        <p14:creationId xmlns:p14="http://schemas.microsoft.com/office/powerpoint/2010/main" val="3016481909"/>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sz="9600" dirty="0">
                <a:solidFill>
                  <a:srgbClr val="FF0000"/>
                </a:solidFill>
              </a:rPr>
              <a:t>D. Creating jobs through deficit spending gave the illusion of economic 	growth, but not real recovery</a:t>
            </a:r>
          </a:p>
          <a:p>
            <a:endParaRPr lang="en-US" dirty="0"/>
          </a:p>
        </p:txBody>
      </p:sp>
    </p:spTree>
    <p:extLst>
      <p:ext uri="{BB962C8B-B14F-4D97-AF65-F5344CB8AC3E}">
        <p14:creationId xmlns:p14="http://schemas.microsoft.com/office/powerpoint/2010/main" val="4272359134"/>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12</a:t>
            </a:r>
            <a:endParaRPr lang="en-US" sz="9600" b="1" cap="all" dirty="0">
              <a:ln w="0"/>
              <a:solidFill>
                <a:srgbClr val="FFFF00"/>
              </a:solidFill>
              <a:effectLst/>
            </a:endParaRPr>
          </a:p>
        </p:txBody>
      </p:sp>
    </p:spTree>
    <p:extLst>
      <p:ext uri="{BB962C8B-B14F-4D97-AF65-F5344CB8AC3E}">
        <p14:creationId xmlns:p14="http://schemas.microsoft.com/office/powerpoint/2010/main" val="3085634577"/>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3362"/>
            <a:ext cx="8229600" cy="2613447"/>
          </a:xfrm>
        </p:spPr>
        <p:txBody>
          <a:bodyPr>
            <a:normAutofit fontScale="70000" lnSpcReduction="20000"/>
          </a:bodyPr>
          <a:lstStyle/>
          <a:p>
            <a:pPr marL="0" indent="0">
              <a:buNone/>
            </a:pPr>
            <a:r>
              <a:rPr lang="en-US" sz="4000" dirty="0" smtClean="0">
                <a:solidFill>
                  <a:srgbClr val="000090"/>
                </a:solidFill>
              </a:rPr>
              <a:t>Q=Which </a:t>
            </a:r>
            <a:r>
              <a:rPr lang="en-US" sz="4000" dirty="0">
                <a:solidFill>
                  <a:srgbClr val="000090"/>
                </a:solidFill>
              </a:rPr>
              <a:t>group of people most likely inspired the creation of this 1893 cartoon</a:t>
            </a:r>
            <a:r>
              <a:rPr lang="en-US" sz="4000" dirty="0" smtClean="0">
                <a:solidFill>
                  <a:srgbClr val="000090"/>
                </a:solidFill>
              </a:rPr>
              <a:t>?</a:t>
            </a:r>
          </a:p>
          <a:p>
            <a:pPr marL="0" indent="0">
              <a:buNone/>
            </a:pPr>
            <a:endParaRPr lang="en-US" sz="4000" dirty="0">
              <a:solidFill>
                <a:srgbClr val="000090"/>
              </a:solidFill>
            </a:endParaRPr>
          </a:p>
          <a:p>
            <a:pPr marL="0" lvl="0" indent="0">
              <a:buNone/>
            </a:pPr>
            <a:r>
              <a:rPr lang="en-US" sz="2800" dirty="0" smtClean="0">
                <a:solidFill>
                  <a:srgbClr val="FF0000"/>
                </a:solidFill>
              </a:rPr>
              <a:t>A. Union </a:t>
            </a:r>
            <a:r>
              <a:rPr lang="en-US" sz="2800" dirty="0">
                <a:solidFill>
                  <a:srgbClr val="FF0000"/>
                </a:solidFill>
              </a:rPr>
              <a:t>leaders</a:t>
            </a:r>
          </a:p>
          <a:p>
            <a:pPr marL="0" lvl="0" indent="0">
              <a:buNone/>
            </a:pPr>
            <a:r>
              <a:rPr lang="en-US" sz="2800" dirty="0" smtClean="0">
                <a:solidFill>
                  <a:srgbClr val="FF0000"/>
                </a:solidFill>
              </a:rPr>
              <a:t>B. Philanthropists</a:t>
            </a:r>
            <a:endParaRPr lang="en-US" sz="2800" dirty="0">
              <a:solidFill>
                <a:srgbClr val="FF0000"/>
              </a:solidFill>
            </a:endParaRPr>
          </a:p>
          <a:p>
            <a:pPr marL="0" lvl="0" indent="0">
              <a:buNone/>
            </a:pPr>
            <a:r>
              <a:rPr lang="en-US" sz="2800" dirty="0" smtClean="0">
                <a:solidFill>
                  <a:srgbClr val="FF0000"/>
                </a:solidFill>
              </a:rPr>
              <a:t>C. Political bosses</a:t>
            </a:r>
          </a:p>
          <a:p>
            <a:pPr marL="0" lvl="0" indent="0">
              <a:buNone/>
            </a:pPr>
            <a:r>
              <a:rPr lang="en-US" sz="2800" dirty="0" smtClean="0">
                <a:solidFill>
                  <a:srgbClr val="FF0000"/>
                </a:solidFill>
              </a:rPr>
              <a:t>D. Nativist</a:t>
            </a:r>
            <a:endParaRPr lang="en-US" sz="2800" dirty="0">
              <a:solidFill>
                <a:srgbClr val="FF0000"/>
              </a:solidFill>
            </a:endParaRPr>
          </a:p>
          <a:p>
            <a:endParaRPr lang="en-US" dirty="0"/>
          </a:p>
        </p:txBody>
      </p:sp>
      <p:pic>
        <p:nvPicPr>
          <p:cNvPr id="4" name="Picture 3" descr="Screen Shot 2017-11-27 at 10.24.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2550"/>
            <a:ext cx="8229599" cy="3786470"/>
          </a:xfrm>
          <a:prstGeom prst="rect">
            <a:avLst/>
          </a:prstGeom>
        </p:spPr>
      </p:pic>
    </p:spTree>
    <p:extLst>
      <p:ext uri="{BB962C8B-B14F-4D97-AF65-F5344CB8AC3E}">
        <p14:creationId xmlns:p14="http://schemas.microsoft.com/office/powerpoint/2010/main" val="4128846402"/>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D. Nativist</a:t>
            </a:r>
          </a:p>
          <a:p>
            <a:endParaRPr lang="en-US" dirty="0"/>
          </a:p>
        </p:txBody>
      </p:sp>
    </p:spTree>
    <p:extLst>
      <p:ext uri="{BB962C8B-B14F-4D97-AF65-F5344CB8AC3E}">
        <p14:creationId xmlns:p14="http://schemas.microsoft.com/office/powerpoint/2010/main" val="3689397998"/>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13</a:t>
            </a:r>
            <a:endParaRPr lang="en-US" sz="9600" b="1" cap="all" dirty="0">
              <a:ln w="0"/>
              <a:solidFill>
                <a:srgbClr val="FFFF00"/>
              </a:solidFill>
              <a:effectLst/>
            </a:endParaRPr>
          </a:p>
        </p:txBody>
      </p:sp>
    </p:spTree>
    <p:extLst>
      <p:ext uri="{BB962C8B-B14F-4D97-AF65-F5344CB8AC3E}">
        <p14:creationId xmlns:p14="http://schemas.microsoft.com/office/powerpoint/2010/main" val="4117295487"/>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4792"/>
            <a:ext cx="8229600" cy="2307615"/>
          </a:xfrm>
        </p:spPr>
        <p:txBody>
          <a:bodyPr>
            <a:normAutofit fontScale="70000" lnSpcReduction="20000"/>
          </a:bodyPr>
          <a:lstStyle/>
          <a:p>
            <a:pPr marL="0" indent="0">
              <a:buNone/>
            </a:pPr>
            <a:r>
              <a:rPr lang="en-US" dirty="0" smtClean="0">
                <a:solidFill>
                  <a:srgbClr val="000090"/>
                </a:solidFill>
              </a:rPr>
              <a:t>Q=What </a:t>
            </a:r>
            <a:r>
              <a:rPr lang="en-US" dirty="0">
                <a:solidFill>
                  <a:srgbClr val="000090"/>
                </a:solidFill>
              </a:rPr>
              <a:t>is the main idea of the cartoon</a:t>
            </a:r>
            <a:r>
              <a:rPr lang="en-US" dirty="0" smtClean="0">
                <a:solidFill>
                  <a:srgbClr val="000090"/>
                </a:solidFill>
              </a:rPr>
              <a:t>?</a:t>
            </a:r>
          </a:p>
          <a:p>
            <a:pPr marL="0" indent="0">
              <a:buNone/>
            </a:pPr>
            <a:endParaRPr lang="en-US" dirty="0">
              <a:solidFill>
                <a:srgbClr val="000090"/>
              </a:solidFill>
            </a:endParaRPr>
          </a:p>
          <a:p>
            <a:pPr marL="0" lvl="0" indent="0">
              <a:buNone/>
            </a:pPr>
            <a:r>
              <a:rPr lang="en-US" sz="2800" dirty="0" smtClean="0">
                <a:solidFill>
                  <a:srgbClr val="FF0000"/>
                </a:solidFill>
              </a:rPr>
              <a:t>A. Travel </a:t>
            </a:r>
            <a:r>
              <a:rPr lang="en-US" sz="2800" dirty="0">
                <a:solidFill>
                  <a:srgbClr val="FF0000"/>
                </a:solidFill>
              </a:rPr>
              <a:t>on ocean-going ships was </a:t>
            </a:r>
            <a:r>
              <a:rPr lang="en-US" sz="2800" dirty="0" smtClean="0">
                <a:solidFill>
                  <a:srgbClr val="FF0000"/>
                </a:solidFill>
              </a:rPr>
              <a:t>dangerous</a:t>
            </a:r>
            <a:r>
              <a:rPr lang="en-US" sz="2800" dirty="0">
                <a:solidFill>
                  <a:srgbClr val="FF0000"/>
                </a:solidFill>
              </a:rPr>
              <a:t> </a:t>
            </a:r>
            <a:r>
              <a:rPr lang="en-US" sz="2800" dirty="0" smtClean="0">
                <a:solidFill>
                  <a:srgbClr val="FF0000"/>
                </a:solidFill>
              </a:rPr>
              <a:t>and </a:t>
            </a:r>
            <a:r>
              <a:rPr lang="en-US" sz="2800" dirty="0">
                <a:solidFill>
                  <a:srgbClr val="FF0000"/>
                </a:solidFill>
              </a:rPr>
              <a:t>should be banned. </a:t>
            </a:r>
          </a:p>
          <a:p>
            <a:pPr marL="0" lvl="0" indent="0">
              <a:buNone/>
            </a:pPr>
            <a:r>
              <a:rPr lang="en-US" sz="2800" dirty="0" smtClean="0">
                <a:solidFill>
                  <a:srgbClr val="FF0000"/>
                </a:solidFill>
              </a:rPr>
              <a:t>B. The </a:t>
            </a:r>
            <a:r>
              <a:rPr lang="en-US" sz="2800" dirty="0">
                <a:solidFill>
                  <a:srgbClr val="FF0000"/>
                </a:solidFill>
              </a:rPr>
              <a:t>United States should return to an </a:t>
            </a:r>
            <a:r>
              <a:rPr lang="en-US" sz="2800" dirty="0" smtClean="0">
                <a:solidFill>
                  <a:srgbClr val="FF0000"/>
                </a:solidFill>
              </a:rPr>
              <a:t>isolationist </a:t>
            </a:r>
            <a:r>
              <a:rPr lang="en-US" sz="2800" dirty="0">
                <a:solidFill>
                  <a:srgbClr val="FF0000"/>
                </a:solidFill>
              </a:rPr>
              <a:t>foreign policy. </a:t>
            </a:r>
          </a:p>
          <a:p>
            <a:pPr marL="0" lvl="0" indent="0">
              <a:buNone/>
            </a:pPr>
            <a:r>
              <a:rPr lang="en-US" sz="2800" dirty="0" smtClean="0">
                <a:solidFill>
                  <a:srgbClr val="FF0000"/>
                </a:solidFill>
              </a:rPr>
              <a:t>C. The </a:t>
            </a:r>
            <a:r>
              <a:rPr lang="en-US" sz="2800" dirty="0">
                <a:solidFill>
                  <a:srgbClr val="FF0000"/>
                </a:solidFill>
              </a:rPr>
              <a:t>U.S. should take the lead in creating an </a:t>
            </a:r>
            <a:r>
              <a:rPr lang="en-US" sz="2800" dirty="0" smtClean="0">
                <a:solidFill>
                  <a:srgbClr val="FF0000"/>
                </a:solidFill>
              </a:rPr>
              <a:t>international </a:t>
            </a:r>
            <a:r>
              <a:rPr lang="en-US" sz="2800" dirty="0">
                <a:solidFill>
                  <a:srgbClr val="FF0000"/>
                </a:solidFill>
              </a:rPr>
              <a:t>peacekeeping </a:t>
            </a:r>
            <a:r>
              <a:rPr lang="en-US" sz="2800" dirty="0" smtClean="0">
                <a:solidFill>
                  <a:srgbClr val="FF0000"/>
                </a:solidFill>
              </a:rPr>
              <a:t>	organization</a:t>
            </a:r>
            <a:r>
              <a:rPr lang="en-US" sz="2800" dirty="0">
                <a:solidFill>
                  <a:srgbClr val="FF0000"/>
                </a:solidFill>
              </a:rPr>
              <a:t>. </a:t>
            </a:r>
          </a:p>
          <a:p>
            <a:pPr marL="0" lvl="0" indent="0">
              <a:buNone/>
            </a:pPr>
            <a:r>
              <a:rPr lang="en-US" sz="2800" dirty="0" smtClean="0">
                <a:solidFill>
                  <a:srgbClr val="FF0000"/>
                </a:solidFill>
              </a:rPr>
              <a:t>D. The </a:t>
            </a:r>
            <a:r>
              <a:rPr lang="en-US" sz="2800" dirty="0">
                <a:solidFill>
                  <a:srgbClr val="FF0000"/>
                </a:solidFill>
              </a:rPr>
              <a:t>U.S. Navy should make efforts to improve </a:t>
            </a:r>
            <a:r>
              <a:rPr lang="en-US" sz="2800" dirty="0" smtClean="0">
                <a:solidFill>
                  <a:srgbClr val="FF0000"/>
                </a:solidFill>
              </a:rPr>
              <a:t>its </a:t>
            </a:r>
            <a:r>
              <a:rPr lang="en-US" sz="2800" dirty="0">
                <a:solidFill>
                  <a:srgbClr val="FF0000"/>
                </a:solidFill>
              </a:rPr>
              <a:t>fleet. </a:t>
            </a:r>
          </a:p>
          <a:p>
            <a:endParaRPr lang="en-US" dirty="0"/>
          </a:p>
        </p:txBody>
      </p:sp>
      <p:pic>
        <p:nvPicPr>
          <p:cNvPr id="4" name="Picture 3" descr="Screen Shot 2017-11-27 at 11.1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77" y="0"/>
            <a:ext cx="7046916" cy="4129352"/>
          </a:xfrm>
          <a:prstGeom prst="rect">
            <a:avLst/>
          </a:prstGeom>
        </p:spPr>
      </p:pic>
    </p:spTree>
    <p:extLst>
      <p:ext uri="{BB962C8B-B14F-4D97-AF65-F5344CB8AC3E}">
        <p14:creationId xmlns:p14="http://schemas.microsoft.com/office/powerpoint/2010/main" val="1736342930"/>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B. The United States should return to an isolationist foreign policy. </a:t>
            </a:r>
          </a:p>
          <a:p>
            <a:endParaRPr lang="en-US" dirty="0"/>
          </a:p>
        </p:txBody>
      </p:sp>
    </p:spTree>
    <p:extLst>
      <p:ext uri="{BB962C8B-B14F-4D97-AF65-F5344CB8AC3E}">
        <p14:creationId xmlns:p14="http://schemas.microsoft.com/office/powerpoint/2010/main" val="2618457796"/>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14</a:t>
            </a:r>
            <a:endParaRPr lang="en-US" sz="9600" b="1" cap="all" dirty="0">
              <a:ln w="0"/>
              <a:solidFill>
                <a:srgbClr val="FFFF00"/>
              </a:solidFill>
              <a:effectLst/>
            </a:endParaRPr>
          </a:p>
        </p:txBody>
      </p:sp>
    </p:spTree>
    <p:extLst>
      <p:ext uri="{BB962C8B-B14F-4D97-AF65-F5344CB8AC3E}">
        <p14:creationId xmlns:p14="http://schemas.microsoft.com/office/powerpoint/2010/main" val="7188042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sz="9600" dirty="0" smtClean="0">
                <a:solidFill>
                  <a:srgbClr val="FF0000"/>
                </a:solidFill>
              </a:rPr>
              <a:t>C. The federal government could dissolve business monopolies. </a:t>
            </a:r>
          </a:p>
          <a:p>
            <a:endParaRPr lang="en-US" dirty="0"/>
          </a:p>
        </p:txBody>
      </p:sp>
    </p:spTree>
    <p:extLst>
      <p:ext uri="{BB962C8B-B14F-4D97-AF65-F5344CB8AC3E}">
        <p14:creationId xmlns:p14="http://schemas.microsoft.com/office/powerpoint/2010/main" val="1658150016"/>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60687"/>
            <a:ext cx="8229600" cy="2486502"/>
          </a:xfrm>
        </p:spPr>
        <p:txBody>
          <a:bodyPr>
            <a:normAutofit fontScale="47500" lnSpcReduction="20000"/>
          </a:bodyPr>
          <a:lstStyle/>
          <a:p>
            <a:pPr marL="0" indent="0">
              <a:buNone/>
            </a:pPr>
            <a:r>
              <a:rPr lang="en-US" sz="4200" dirty="0" smtClean="0">
                <a:solidFill>
                  <a:srgbClr val="000090"/>
                </a:solidFill>
              </a:rPr>
              <a:t>Q=What </a:t>
            </a:r>
            <a:r>
              <a:rPr lang="en-US" sz="4200" dirty="0">
                <a:solidFill>
                  <a:srgbClr val="000090"/>
                </a:solidFill>
              </a:rPr>
              <a:t>idea about dealing with the Great Depression is evident in this cartoon</a:t>
            </a:r>
            <a:r>
              <a:rPr lang="en-US" sz="4200" dirty="0" smtClean="0">
                <a:solidFill>
                  <a:srgbClr val="000090"/>
                </a:solidFill>
              </a:rPr>
              <a:t>?</a:t>
            </a:r>
          </a:p>
          <a:p>
            <a:pPr marL="0" indent="0">
              <a:buNone/>
            </a:pPr>
            <a:endParaRPr lang="en-US" sz="3800" dirty="0">
              <a:solidFill>
                <a:srgbClr val="000090"/>
              </a:solidFill>
            </a:endParaRPr>
          </a:p>
          <a:p>
            <a:pPr marL="0" lvl="0" indent="0">
              <a:buNone/>
            </a:pPr>
            <a:r>
              <a:rPr lang="en-US" sz="3800" dirty="0" smtClean="0">
                <a:solidFill>
                  <a:srgbClr val="FF0000"/>
                </a:solidFill>
              </a:rPr>
              <a:t>A. New </a:t>
            </a:r>
            <a:r>
              <a:rPr lang="en-US" sz="3800" dirty="0">
                <a:solidFill>
                  <a:srgbClr val="FF0000"/>
                </a:solidFill>
              </a:rPr>
              <a:t>Deal programs existed primarily to help the </a:t>
            </a:r>
            <a:r>
              <a:rPr lang="en-US" sz="3800" dirty="0" smtClean="0">
                <a:solidFill>
                  <a:srgbClr val="FF0000"/>
                </a:solidFill>
              </a:rPr>
              <a:t>elderly </a:t>
            </a:r>
            <a:r>
              <a:rPr lang="en-US" sz="3800" dirty="0">
                <a:solidFill>
                  <a:srgbClr val="FF0000"/>
                </a:solidFill>
              </a:rPr>
              <a:t>receive health care</a:t>
            </a:r>
          </a:p>
          <a:p>
            <a:pPr marL="0" lvl="0" indent="0">
              <a:buNone/>
            </a:pPr>
            <a:r>
              <a:rPr lang="en-US" sz="3800" dirty="0" smtClean="0">
                <a:solidFill>
                  <a:srgbClr val="FF0000"/>
                </a:solidFill>
              </a:rPr>
              <a:t>B. President </a:t>
            </a:r>
            <a:r>
              <a:rPr lang="en-US" sz="3800" dirty="0">
                <a:solidFill>
                  <a:srgbClr val="FF0000"/>
                </a:solidFill>
              </a:rPr>
              <a:t>Roosevelt expanded the government’s </a:t>
            </a:r>
            <a:r>
              <a:rPr lang="en-US" sz="3800" dirty="0" smtClean="0">
                <a:solidFill>
                  <a:srgbClr val="FF0000"/>
                </a:solidFill>
              </a:rPr>
              <a:t>role </a:t>
            </a:r>
            <a:r>
              <a:rPr lang="en-US" sz="3800" dirty="0">
                <a:solidFill>
                  <a:srgbClr val="FF0000"/>
                </a:solidFill>
              </a:rPr>
              <a:t>in addressing economic </a:t>
            </a:r>
            <a:r>
              <a:rPr lang="en-US" sz="3800" dirty="0" smtClean="0">
                <a:solidFill>
                  <a:srgbClr val="FF0000"/>
                </a:solidFill>
              </a:rPr>
              <a:t>	problems </a:t>
            </a:r>
            <a:endParaRPr lang="en-US" sz="3800" dirty="0">
              <a:solidFill>
                <a:srgbClr val="FF0000"/>
              </a:solidFill>
            </a:endParaRPr>
          </a:p>
          <a:p>
            <a:pPr marL="0" lvl="0" indent="0">
              <a:buNone/>
            </a:pPr>
            <a:r>
              <a:rPr lang="en-US" sz="3800" dirty="0" smtClean="0">
                <a:solidFill>
                  <a:srgbClr val="FF0000"/>
                </a:solidFill>
              </a:rPr>
              <a:t>C. Congress </a:t>
            </a:r>
            <a:r>
              <a:rPr lang="en-US" sz="3800" dirty="0">
                <a:solidFill>
                  <a:srgbClr val="FF0000"/>
                </a:solidFill>
              </a:rPr>
              <a:t>and President Roosevelt disagreed on </a:t>
            </a:r>
            <a:r>
              <a:rPr lang="en-US" sz="3800" dirty="0" smtClean="0">
                <a:solidFill>
                  <a:srgbClr val="FF0000"/>
                </a:solidFill>
              </a:rPr>
              <a:t>the </a:t>
            </a:r>
            <a:r>
              <a:rPr lang="en-US" sz="3800" dirty="0">
                <a:solidFill>
                  <a:srgbClr val="FF0000"/>
                </a:solidFill>
              </a:rPr>
              <a:t>best way to fix the economy</a:t>
            </a:r>
          </a:p>
          <a:p>
            <a:pPr marL="0" lvl="0" indent="0">
              <a:buNone/>
            </a:pPr>
            <a:r>
              <a:rPr lang="en-US" sz="3800" dirty="0" smtClean="0">
                <a:solidFill>
                  <a:srgbClr val="FF0000"/>
                </a:solidFill>
              </a:rPr>
              <a:t>D. New </a:t>
            </a:r>
            <a:r>
              <a:rPr lang="en-US" sz="3800" dirty="0">
                <a:solidFill>
                  <a:srgbClr val="FF0000"/>
                </a:solidFill>
              </a:rPr>
              <a:t>Deal programs were effective in solving the </a:t>
            </a:r>
            <a:r>
              <a:rPr lang="en-US" sz="3800" dirty="0" smtClean="0">
                <a:solidFill>
                  <a:srgbClr val="FF0000"/>
                </a:solidFill>
              </a:rPr>
              <a:t>nation’s </a:t>
            </a:r>
            <a:r>
              <a:rPr lang="en-US" sz="3800" dirty="0">
                <a:solidFill>
                  <a:srgbClr val="FF0000"/>
                </a:solidFill>
              </a:rPr>
              <a:t>economic problems. </a:t>
            </a:r>
          </a:p>
          <a:p>
            <a:endParaRPr lang="en-US" dirty="0"/>
          </a:p>
        </p:txBody>
      </p:sp>
      <p:pic>
        <p:nvPicPr>
          <p:cNvPr id="4" name="Picture 3" descr="Screen Shot 2017-11-27 at 11.39.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984"/>
            <a:ext cx="8229599" cy="3856664"/>
          </a:xfrm>
          <a:prstGeom prst="rect">
            <a:avLst/>
          </a:prstGeom>
        </p:spPr>
      </p:pic>
    </p:spTree>
    <p:extLst>
      <p:ext uri="{BB962C8B-B14F-4D97-AF65-F5344CB8AC3E}">
        <p14:creationId xmlns:p14="http://schemas.microsoft.com/office/powerpoint/2010/main" val="1780498993"/>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B. President Roosevelt expanded the government’s role in addressing economic 	problems </a:t>
            </a:r>
          </a:p>
          <a:p>
            <a:endParaRPr lang="en-US" dirty="0"/>
          </a:p>
        </p:txBody>
      </p:sp>
    </p:spTree>
    <p:extLst>
      <p:ext uri="{BB962C8B-B14F-4D97-AF65-F5344CB8AC3E}">
        <p14:creationId xmlns:p14="http://schemas.microsoft.com/office/powerpoint/2010/main" val="3788192794"/>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15</a:t>
            </a:r>
            <a:endParaRPr lang="en-US" sz="9600" b="1" cap="all" dirty="0">
              <a:ln w="0"/>
              <a:solidFill>
                <a:srgbClr val="FFFF00"/>
              </a:solidFill>
              <a:effectLst/>
            </a:endParaRPr>
          </a:p>
        </p:txBody>
      </p:sp>
    </p:spTree>
    <p:extLst>
      <p:ext uri="{BB962C8B-B14F-4D97-AF65-F5344CB8AC3E}">
        <p14:creationId xmlns:p14="http://schemas.microsoft.com/office/powerpoint/2010/main" val="1906791718"/>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2296"/>
            <a:ext cx="8229600" cy="3273593"/>
          </a:xfrm>
        </p:spPr>
        <p:txBody>
          <a:bodyPr>
            <a:normAutofit fontScale="70000" lnSpcReduction="20000"/>
          </a:bodyPr>
          <a:lstStyle/>
          <a:p>
            <a:pPr marL="0" indent="0">
              <a:buNone/>
            </a:pPr>
            <a:r>
              <a:rPr lang="en-US" dirty="0">
                <a:solidFill>
                  <a:srgbClr val="000090"/>
                </a:solidFill>
              </a:rPr>
              <a:t>Q=Which aspect of the cold war is illustrated in this political cartoon</a:t>
            </a:r>
            <a:r>
              <a:rPr lang="en-US" dirty="0" smtClean="0">
                <a:solidFill>
                  <a:srgbClr val="000090"/>
                </a:solidFill>
              </a:rPr>
              <a:t>?</a:t>
            </a:r>
          </a:p>
          <a:p>
            <a:pPr marL="0" indent="0">
              <a:buNone/>
            </a:pPr>
            <a:endParaRPr lang="en-US" dirty="0">
              <a:solidFill>
                <a:srgbClr val="000090"/>
              </a:solidFill>
            </a:endParaRPr>
          </a:p>
          <a:p>
            <a:pPr marL="0" lvl="0" indent="0">
              <a:buNone/>
            </a:pPr>
            <a:r>
              <a:rPr lang="en-US" dirty="0">
                <a:solidFill>
                  <a:srgbClr val="FF0000"/>
                </a:solidFill>
              </a:rPr>
              <a:t>A. A lack of industrial growth with European </a:t>
            </a:r>
            <a:r>
              <a:rPr lang="en-US" dirty="0" smtClean="0">
                <a:solidFill>
                  <a:srgbClr val="FF0000"/>
                </a:solidFill>
              </a:rPr>
              <a:t>nations</a:t>
            </a:r>
            <a:r>
              <a:rPr lang="en-US" dirty="0">
                <a:solidFill>
                  <a:srgbClr val="FF0000"/>
                </a:solidFill>
              </a:rPr>
              <a:t>. </a:t>
            </a:r>
          </a:p>
          <a:p>
            <a:pPr marL="0" lvl="0" indent="0">
              <a:buNone/>
            </a:pPr>
            <a:r>
              <a:rPr lang="en-US" dirty="0">
                <a:solidFill>
                  <a:srgbClr val="FF0000"/>
                </a:solidFill>
              </a:rPr>
              <a:t>B. The willingness of European nations to work </a:t>
            </a:r>
            <a:r>
              <a:rPr lang="en-US" dirty="0" smtClean="0">
                <a:solidFill>
                  <a:srgbClr val="FF0000"/>
                </a:solidFill>
              </a:rPr>
              <a:t>together </a:t>
            </a:r>
            <a:r>
              <a:rPr lang="en-US" dirty="0">
                <a:solidFill>
                  <a:srgbClr val="FF0000"/>
                </a:solidFill>
              </a:rPr>
              <a:t>as part of </a:t>
            </a:r>
            <a:r>
              <a:rPr lang="en-US" dirty="0" smtClean="0">
                <a:solidFill>
                  <a:srgbClr val="FF0000"/>
                </a:solidFill>
              </a:rPr>
              <a:t>	United </a:t>
            </a:r>
            <a:r>
              <a:rPr lang="en-US" dirty="0">
                <a:solidFill>
                  <a:srgbClr val="FF0000"/>
                </a:solidFill>
              </a:rPr>
              <a:t>Nations. </a:t>
            </a:r>
          </a:p>
          <a:p>
            <a:pPr marL="0" lvl="0" indent="0">
              <a:buNone/>
            </a:pPr>
            <a:r>
              <a:rPr lang="en-US" dirty="0">
                <a:solidFill>
                  <a:srgbClr val="FF0000"/>
                </a:solidFill>
              </a:rPr>
              <a:t>C. The used of convert operations to gain </a:t>
            </a:r>
            <a:r>
              <a:rPr lang="en-US" dirty="0" smtClean="0">
                <a:solidFill>
                  <a:srgbClr val="FF0000"/>
                </a:solidFill>
              </a:rPr>
              <a:t>information </a:t>
            </a:r>
            <a:r>
              <a:rPr lang="en-US" dirty="0">
                <a:solidFill>
                  <a:srgbClr val="FF0000"/>
                </a:solidFill>
              </a:rPr>
              <a:t>about </a:t>
            </a:r>
            <a:r>
              <a:rPr lang="en-US" dirty="0" smtClean="0">
                <a:solidFill>
                  <a:srgbClr val="FF0000"/>
                </a:solidFill>
              </a:rPr>
              <a:t>	communism </a:t>
            </a:r>
            <a:r>
              <a:rPr lang="en-US" dirty="0">
                <a:solidFill>
                  <a:srgbClr val="FF0000"/>
                </a:solidFill>
              </a:rPr>
              <a:t>in Europe. </a:t>
            </a:r>
          </a:p>
          <a:p>
            <a:pPr marL="0" lvl="0" indent="0">
              <a:buNone/>
            </a:pPr>
            <a:r>
              <a:rPr lang="en-US" dirty="0">
                <a:solidFill>
                  <a:srgbClr val="FF0000"/>
                </a:solidFill>
              </a:rPr>
              <a:t>D. The division of Europe that resulted from </a:t>
            </a:r>
            <a:r>
              <a:rPr lang="en-US" dirty="0" smtClean="0">
                <a:solidFill>
                  <a:srgbClr val="FF0000"/>
                </a:solidFill>
              </a:rPr>
              <a:t>opposing </a:t>
            </a:r>
            <a:r>
              <a:rPr lang="en-US" dirty="0">
                <a:solidFill>
                  <a:srgbClr val="FF0000"/>
                </a:solidFill>
              </a:rPr>
              <a:t>political </a:t>
            </a:r>
            <a:r>
              <a:rPr lang="en-US" dirty="0" smtClean="0">
                <a:solidFill>
                  <a:srgbClr val="FF0000"/>
                </a:solidFill>
              </a:rPr>
              <a:t>	ideologies</a:t>
            </a:r>
            <a:r>
              <a:rPr lang="en-US" dirty="0">
                <a:solidFill>
                  <a:srgbClr val="FF0000"/>
                </a:solidFill>
              </a:rPr>
              <a:t>. </a:t>
            </a:r>
          </a:p>
          <a:p>
            <a:endParaRPr lang="en-US" dirty="0"/>
          </a:p>
        </p:txBody>
      </p:sp>
      <p:pic>
        <p:nvPicPr>
          <p:cNvPr id="4" name="Picture 3" descr="Screen Shot 2017-11-27 at 11.4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37" y="222142"/>
            <a:ext cx="7762340" cy="3158783"/>
          </a:xfrm>
          <a:prstGeom prst="rect">
            <a:avLst/>
          </a:prstGeom>
        </p:spPr>
      </p:pic>
    </p:spTree>
    <p:extLst>
      <p:ext uri="{BB962C8B-B14F-4D97-AF65-F5344CB8AC3E}">
        <p14:creationId xmlns:p14="http://schemas.microsoft.com/office/powerpoint/2010/main" val="3085778074"/>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a:xfrm>
            <a:off x="457200" y="1608324"/>
            <a:ext cx="8229600" cy="4525963"/>
          </a:xfrm>
        </p:spPr>
        <p:txBody>
          <a:bodyPr>
            <a:normAutofit fontScale="77500" lnSpcReduction="20000"/>
          </a:bodyPr>
          <a:lstStyle/>
          <a:p>
            <a:pPr marL="0" lvl="0" indent="0">
              <a:buNone/>
            </a:pPr>
            <a:r>
              <a:rPr lang="en-US" sz="9600" dirty="0">
                <a:solidFill>
                  <a:srgbClr val="FF0000"/>
                </a:solidFill>
              </a:rPr>
              <a:t>D. The division of Europe that resulted from opposing political </a:t>
            </a:r>
            <a:r>
              <a:rPr lang="en-US" sz="9600" dirty="0" smtClean="0">
                <a:solidFill>
                  <a:srgbClr val="FF0000"/>
                </a:solidFill>
              </a:rPr>
              <a:t>ideologies</a:t>
            </a:r>
            <a:r>
              <a:rPr lang="en-US" sz="9600" dirty="0">
                <a:solidFill>
                  <a:srgbClr val="FF0000"/>
                </a:solidFill>
              </a:rPr>
              <a:t>. </a:t>
            </a:r>
          </a:p>
          <a:p>
            <a:endParaRPr lang="en-US" dirty="0"/>
          </a:p>
        </p:txBody>
      </p:sp>
    </p:spTree>
    <p:extLst>
      <p:ext uri="{BB962C8B-B14F-4D97-AF65-F5344CB8AC3E}">
        <p14:creationId xmlns:p14="http://schemas.microsoft.com/office/powerpoint/2010/main" val="309381684"/>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16</a:t>
            </a:r>
            <a:endParaRPr lang="en-US" sz="9600" b="1" cap="all" dirty="0">
              <a:ln w="0"/>
              <a:solidFill>
                <a:srgbClr val="FFFF00"/>
              </a:solidFill>
              <a:effectLst/>
            </a:endParaRPr>
          </a:p>
        </p:txBody>
      </p:sp>
    </p:spTree>
    <p:extLst>
      <p:ext uri="{BB962C8B-B14F-4D97-AF65-F5344CB8AC3E}">
        <p14:creationId xmlns:p14="http://schemas.microsoft.com/office/powerpoint/2010/main" val="565355908"/>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79455"/>
            <a:ext cx="8229600" cy="2457175"/>
          </a:xfrm>
        </p:spPr>
        <p:txBody>
          <a:bodyPr>
            <a:normAutofit fontScale="92500" lnSpcReduction="10000"/>
          </a:bodyPr>
          <a:lstStyle/>
          <a:p>
            <a:pPr marL="0" indent="0">
              <a:buNone/>
            </a:pPr>
            <a:r>
              <a:rPr lang="en-US" dirty="0" smtClean="0">
                <a:solidFill>
                  <a:srgbClr val="000090"/>
                </a:solidFill>
              </a:rPr>
              <a:t>Q=The nickname for FDR’s stockings in this cartoon is </a:t>
            </a:r>
          </a:p>
          <a:p>
            <a:pPr marL="514350" indent="-514350">
              <a:buAutoNum type="alphaUcPeriod"/>
            </a:pPr>
            <a:r>
              <a:rPr lang="en-US" sz="2400" dirty="0" smtClean="0">
                <a:solidFill>
                  <a:srgbClr val="FF0000"/>
                </a:solidFill>
              </a:rPr>
              <a:t>Alphabet Soup</a:t>
            </a:r>
          </a:p>
          <a:p>
            <a:pPr marL="514350" indent="-514350">
              <a:buAutoNum type="alphaUcPeriod"/>
            </a:pPr>
            <a:r>
              <a:rPr lang="en-US" sz="2400" dirty="0" smtClean="0">
                <a:solidFill>
                  <a:srgbClr val="FF0000"/>
                </a:solidFill>
              </a:rPr>
              <a:t>Acronym Soup </a:t>
            </a:r>
          </a:p>
          <a:p>
            <a:pPr marL="514350" indent="-514350">
              <a:buAutoNum type="alphaUcPeriod"/>
            </a:pPr>
            <a:r>
              <a:rPr lang="en-US" sz="2400" dirty="0" smtClean="0">
                <a:solidFill>
                  <a:srgbClr val="FF0000"/>
                </a:solidFill>
              </a:rPr>
              <a:t>Court Packing</a:t>
            </a:r>
          </a:p>
          <a:p>
            <a:pPr marL="514350" indent="-514350">
              <a:buAutoNum type="alphaUcPeriod"/>
            </a:pPr>
            <a:r>
              <a:rPr lang="en-US" sz="2400" dirty="0" smtClean="0">
                <a:solidFill>
                  <a:srgbClr val="FF0000"/>
                </a:solidFill>
              </a:rPr>
              <a:t>Executive Power Soup </a:t>
            </a:r>
          </a:p>
          <a:p>
            <a:pPr marL="514350" indent="-514350">
              <a:buAutoNum type="alphaUcPeriod"/>
            </a:pPr>
            <a:endParaRPr lang="en-US" dirty="0" smtClean="0"/>
          </a:p>
          <a:p>
            <a:pPr marL="514350" indent="-514350">
              <a:buAutoNum type="alphaUcPeriod"/>
            </a:pPr>
            <a:endParaRPr lang="en-US" dirty="0" smtClean="0"/>
          </a:p>
          <a:p>
            <a:pPr marL="514350" indent="-514350">
              <a:buAutoNum type="alphaUcPeriod"/>
            </a:pPr>
            <a:endParaRPr lang="en-US" dirty="0" smtClean="0"/>
          </a:p>
          <a:p>
            <a:pPr marL="514350" indent="-514350">
              <a:buAutoNum type="alphaUcPeriod"/>
            </a:pPr>
            <a:endParaRPr lang="en-US" dirty="0"/>
          </a:p>
        </p:txBody>
      </p:sp>
      <p:pic>
        <p:nvPicPr>
          <p:cNvPr id="4" name="Picture 3" descr="Screen Shot 2017-11-27 at 11.59.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8277"/>
            <a:ext cx="8038447" cy="3901178"/>
          </a:xfrm>
          <a:prstGeom prst="rect">
            <a:avLst/>
          </a:prstGeom>
        </p:spPr>
      </p:pic>
    </p:spTree>
    <p:extLst>
      <p:ext uri="{BB962C8B-B14F-4D97-AF65-F5344CB8AC3E}">
        <p14:creationId xmlns:p14="http://schemas.microsoft.com/office/powerpoint/2010/main" val="195205020"/>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indent="0">
              <a:buNone/>
            </a:pPr>
            <a:r>
              <a:rPr lang="en-US" sz="9600" dirty="0" smtClean="0">
                <a:solidFill>
                  <a:srgbClr val="FF0000"/>
                </a:solidFill>
              </a:rPr>
              <a:t>A. Alphabet </a:t>
            </a:r>
            <a:r>
              <a:rPr lang="en-US" sz="9600" dirty="0">
                <a:solidFill>
                  <a:srgbClr val="FF0000"/>
                </a:solidFill>
              </a:rPr>
              <a:t>Soup</a:t>
            </a:r>
          </a:p>
          <a:p>
            <a:endParaRPr lang="en-US" dirty="0"/>
          </a:p>
        </p:txBody>
      </p:sp>
    </p:spTree>
    <p:extLst>
      <p:ext uri="{BB962C8B-B14F-4D97-AF65-F5344CB8AC3E}">
        <p14:creationId xmlns:p14="http://schemas.microsoft.com/office/powerpoint/2010/main" val="847716751"/>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17</a:t>
            </a:r>
            <a:endParaRPr lang="en-US" sz="9600" b="1" cap="all" dirty="0">
              <a:ln w="0"/>
              <a:solidFill>
                <a:srgbClr val="FFFF00"/>
              </a:solidFill>
              <a:effectLst/>
            </a:endParaRPr>
          </a:p>
        </p:txBody>
      </p:sp>
    </p:spTree>
    <p:extLst>
      <p:ext uri="{BB962C8B-B14F-4D97-AF65-F5344CB8AC3E}">
        <p14:creationId xmlns:p14="http://schemas.microsoft.com/office/powerpoint/2010/main" val="603059260"/>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001" y="4060687"/>
            <a:ext cx="8229600" cy="2647497"/>
          </a:xfrm>
        </p:spPr>
        <p:txBody>
          <a:bodyPr>
            <a:normAutofit fontScale="25000" lnSpcReduction="20000"/>
          </a:bodyPr>
          <a:lstStyle/>
          <a:p>
            <a:pPr marL="0" indent="0">
              <a:buNone/>
            </a:pPr>
            <a:r>
              <a:rPr lang="en-US" sz="10000" dirty="0" smtClean="0">
                <a:solidFill>
                  <a:srgbClr val="000090"/>
                </a:solidFill>
              </a:rPr>
              <a:t>Q=Why </a:t>
            </a:r>
            <a:r>
              <a:rPr lang="en-US" sz="10000" dirty="0">
                <a:solidFill>
                  <a:srgbClr val="000090"/>
                </a:solidFill>
              </a:rPr>
              <a:t>would the cartoonist show business as frightened of the tariff? </a:t>
            </a:r>
            <a:endParaRPr lang="en-US" dirty="0">
              <a:solidFill>
                <a:srgbClr val="000090"/>
              </a:solidFill>
            </a:endParaRPr>
          </a:p>
          <a:p>
            <a:pPr marL="0" indent="0">
              <a:buNone/>
            </a:pPr>
            <a:endParaRPr lang="en-US" sz="11200" dirty="0">
              <a:solidFill>
                <a:srgbClr val="000090"/>
              </a:solidFill>
            </a:endParaRPr>
          </a:p>
          <a:p>
            <a:pPr marL="0" lvl="0" indent="0">
              <a:buNone/>
            </a:pPr>
            <a:r>
              <a:rPr lang="en-US" sz="8000" dirty="0" smtClean="0">
                <a:solidFill>
                  <a:srgbClr val="FF0000"/>
                </a:solidFill>
              </a:rPr>
              <a:t>A. Businesses </a:t>
            </a:r>
            <a:r>
              <a:rPr lang="en-US" sz="8000" dirty="0">
                <a:solidFill>
                  <a:srgbClr val="FF0000"/>
                </a:solidFill>
              </a:rPr>
              <a:t>expected a drop in imports. </a:t>
            </a:r>
          </a:p>
          <a:p>
            <a:pPr marL="0" lvl="0" indent="0">
              <a:buNone/>
            </a:pPr>
            <a:r>
              <a:rPr lang="en-US" sz="8000" dirty="0" smtClean="0">
                <a:solidFill>
                  <a:srgbClr val="FF0000"/>
                </a:solidFill>
              </a:rPr>
              <a:t>B. Businesses </a:t>
            </a:r>
            <a:r>
              <a:rPr lang="en-US" sz="8000" dirty="0">
                <a:solidFill>
                  <a:srgbClr val="FF0000"/>
                </a:solidFill>
              </a:rPr>
              <a:t>envisioned a decline in credit. </a:t>
            </a:r>
          </a:p>
          <a:p>
            <a:pPr marL="0" lvl="0" indent="0">
              <a:buNone/>
            </a:pPr>
            <a:r>
              <a:rPr lang="en-US" sz="8000" dirty="0" smtClean="0">
                <a:solidFill>
                  <a:srgbClr val="FF0000"/>
                </a:solidFill>
              </a:rPr>
              <a:t>C. Businesses </a:t>
            </a:r>
            <a:r>
              <a:rPr lang="en-US" sz="8000" dirty="0">
                <a:solidFill>
                  <a:srgbClr val="FF0000"/>
                </a:solidFill>
              </a:rPr>
              <a:t>assumed an increase in prices. </a:t>
            </a:r>
          </a:p>
          <a:p>
            <a:pPr marL="0" lvl="0" indent="0">
              <a:buNone/>
            </a:pPr>
            <a:r>
              <a:rPr lang="en-US" sz="8000" dirty="0" smtClean="0">
                <a:solidFill>
                  <a:srgbClr val="FF0000"/>
                </a:solidFill>
              </a:rPr>
              <a:t>D. Businesses </a:t>
            </a:r>
            <a:r>
              <a:rPr lang="en-US" sz="8000" dirty="0">
                <a:solidFill>
                  <a:srgbClr val="FF0000"/>
                </a:solidFill>
              </a:rPr>
              <a:t>anticipated an increase in </a:t>
            </a:r>
            <a:r>
              <a:rPr lang="en-US" sz="8000" dirty="0" smtClean="0">
                <a:solidFill>
                  <a:srgbClr val="FF0000"/>
                </a:solidFill>
              </a:rPr>
              <a:t>competition</a:t>
            </a:r>
            <a:r>
              <a:rPr lang="en-US" sz="11200" dirty="0">
                <a:solidFill>
                  <a:srgbClr val="FF0000"/>
                </a:solidFill>
              </a:rPr>
              <a:t>.</a:t>
            </a:r>
          </a:p>
          <a:p>
            <a:endParaRPr lang="en-US" dirty="0"/>
          </a:p>
        </p:txBody>
      </p:sp>
      <p:pic>
        <p:nvPicPr>
          <p:cNvPr id="6" name="Picture 5" descr="Screen Shot 2017-11-28 at 12.1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01" y="275238"/>
            <a:ext cx="7944166" cy="3785449"/>
          </a:xfrm>
          <a:prstGeom prst="rect">
            <a:avLst/>
          </a:prstGeom>
        </p:spPr>
      </p:pic>
    </p:spTree>
    <p:extLst>
      <p:ext uri="{BB962C8B-B14F-4D97-AF65-F5344CB8AC3E}">
        <p14:creationId xmlns:p14="http://schemas.microsoft.com/office/powerpoint/2010/main" val="9533217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#4</a:t>
            </a:r>
            <a:endParaRPr lang="en-US" sz="9600" b="1" cap="all" dirty="0">
              <a:ln w="0"/>
              <a:solidFill>
                <a:srgbClr val="FFFF00"/>
              </a:solidFill>
              <a:effectLst/>
            </a:endParaRPr>
          </a:p>
        </p:txBody>
      </p:sp>
    </p:spTree>
    <p:extLst>
      <p:ext uri="{BB962C8B-B14F-4D97-AF65-F5344CB8AC3E}">
        <p14:creationId xmlns:p14="http://schemas.microsoft.com/office/powerpoint/2010/main" val="631638977"/>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a:solidFill>
                  <a:srgbClr val="FF0000"/>
                </a:solidFill>
              </a:rPr>
              <a:t>D. Businesses anticipated an increase in competition.</a:t>
            </a:r>
          </a:p>
          <a:p>
            <a:endParaRPr lang="en-US" dirty="0"/>
          </a:p>
        </p:txBody>
      </p:sp>
    </p:spTree>
    <p:extLst>
      <p:ext uri="{BB962C8B-B14F-4D97-AF65-F5344CB8AC3E}">
        <p14:creationId xmlns:p14="http://schemas.microsoft.com/office/powerpoint/2010/main" val="4222208464"/>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18</a:t>
            </a:r>
            <a:endParaRPr lang="en-US" sz="9600" b="1" cap="all" dirty="0">
              <a:ln w="0"/>
              <a:solidFill>
                <a:srgbClr val="FFFF00"/>
              </a:solidFill>
              <a:effectLst/>
            </a:endParaRPr>
          </a:p>
        </p:txBody>
      </p:sp>
    </p:spTree>
    <p:extLst>
      <p:ext uri="{BB962C8B-B14F-4D97-AF65-F5344CB8AC3E}">
        <p14:creationId xmlns:p14="http://schemas.microsoft.com/office/powerpoint/2010/main" val="1347854825"/>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12166"/>
            <a:ext cx="8229600" cy="2455333"/>
          </a:xfrm>
        </p:spPr>
        <p:txBody>
          <a:bodyPr>
            <a:normAutofit fontScale="62500" lnSpcReduction="20000"/>
          </a:bodyPr>
          <a:lstStyle/>
          <a:p>
            <a:pPr marL="0" indent="0">
              <a:buNone/>
            </a:pPr>
            <a:r>
              <a:rPr lang="en-US" sz="4000" dirty="0" smtClean="0">
                <a:solidFill>
                  <a:srgbClr val="000090"/>
                </a:solidFill>
              </a:rPr>
              <a:t>Q=This </a:t>
            </a:r>
            <a:r>
              <a:rPr lang="en-US" sz="4000" dirty="0">
                <a:solidFill>
                  <a:srgbClr val="000090"/>
                </a:solidFill>
              </a:rPr>
              <a:t>political cartoon is a criticism of which practice in the 19th century? </a:t>
            </a:r>
            <a:endParaRPr lang="en-US" sz="4000" dirty="0" smtClean="0">
              <a:solidFill>
                <a:srgbClr val="000090"/>
              </a:solidFill>
            </a:endParaRPr>
          </a:p>
          <a:p>
            <a:pPr marL="0" indent="0">
              <a:buNone/>
            </a:pPr>
            <a:endParaRPr lang="en-US" dirty="0">
              <a:solidFill>
                <a:srgbClr val="000090"/>
              </a:solidFill>
            </a:endParaRPr>
          </a:p>
          <a:p>
            <a:pPr marL="0" indent="0">
              <a:buNone/>
            </a:pPr>
            <a:r>
              <a:rPr lang="en-US" sz="3600" dirty="0">
                <a:solidFill>
                  <a:srgbClr val="FF0000"/>
                </a:solidFill>
              </a:rPr>
              <a:t>A. vertical integration</a:t>
            </a:r>
            <a:br>
              <a:rPr lang="en-US" sz="3600" dirty="0">
                <a:solidFill>
                  <a:srgbClr val="FF0000"/>
                </a:solidFill>
              </a:rPr>
            </a:br>
            <a:r>
              <a:rPr lang="en-US" sz="3600" dirty="0">
                <a:solidFill>
                  <a:srgbClr val="FF0000"/>
                </a:solidFill>
              </a:rPr>
              <a:t>B. monopolization</a:t>
            </a:r>
            <a:br>
              <a:rPr lang="en-US" sz="3600" dirty="0">
                <a:solidFill>
                  <a:srgbClr val="FF0000"/>
                </a:solidFill>
              </a:rPr>
            </a:br>
            <a:r>
              <a:rPr lang="en-US" sz="3600" dirty="0">
                <a:solidFill>
                  <a:srgbClr val="FF0000"/>
                </a:solidFill>
              </a:rPr>
              <a:t>C. industrialism </a:t>
            </a:r>
          </a:p>
          <a:p>
            <a:pPr marL="0" indent="0">
              <a:buNone/>
            </a:pPr>
            <a:r>
              <a:rPr lang="en-US" sz="3600" dirty="0">
                <a:solidFill>
                  <a:srgbClr val="FF0000"/>
                </a:solidFill>
              </a:rPr>
              <a:t>D. laissez-faire capitalism </a:t>
            </a:r>
          </a:p>
          <a:p>
            <a:endParaRPr lang="en-US" dirty="0"/>
          </a:p>
        </p:txBody>
      </p:sp>
      <p:pic>
        <p:nvPicPr>
          <p:cNvPr id="4" name="Picture 3" descr="Screen Shot 2017-11-28 at 12.27.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66" y="245176"/>
            <a:ext cx="6836833" cy="3813506"/>
          </a:xfrm>
          <a:prstGeom prst="rect">
            <a:avLst/>
          </a:prstGeom>
        </p:spPr>
      </p:pic>
    </p:spTree>
    <p:extLst>
      <p:ext uri="{BB962C8B-B14F-4D97-AF65-F5344CB8AC3E}">
        <p14:creationId xmlns:p14="http://schemas.microsoft.com/office/powerpoint/2010/main" val="1541017377"/>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a:solidFill>
                  <a:srgbClr val="FF0000"/>
                </a:solidFill>
              </a:rPr>
              <a:t>B. monopolization</a:t>
            </a:r>
            <a:endParaRPr lang="en-US" sz="9600" dirty="0"/>
          </a:p>
        </p:txBody>
      </p:sp>
    </p:spTree>
    <p:extLst>
      <p:ext uri="{BB962C8B-B14F-4D97-AF65-F5344CB8AC3E}">
        <p14:creationId xmlns:p14="http://schemas.microsoft.com/office/powerpoint/2010/main" val="599881918"/>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19</a:t>
            </a:r>
            <a:endParaRPr lang="en-US" sz="9600" b="1" cap="all" dirty="0">
              <a:ln w="0"/>
              <a:solidFill>
                <a:srgbClr val="FFFF00"/>
              </a:solidFill>
              <a:effectLst/>
            </a:endParaRPr>
          </a:p>
        </p:txBody>
      </p:sp>
    </p:spTree>
    <p:extLst>
      <p:ext uri="{BB962C8B-B14F-4D97-AF65-F5344CB8AC3E}">
        <p14:creationId xmlns:p14="http://schemas.microsoft.com/office/powerpoint/2010/main" val="1844185972"/>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9543"/>
            <a:ext cx="8229600" cy="3639123"/>
          </a:xfrm>
        </p:spPr>
        <p:txBody>
          <a:bodyPr>
            <a:normAutofit fontScale="32500" lnSpcReduction="20000"/>
          </a:bodyPr>
          <a:lstStyle/>
          <a:p>
            <a:pPr marL="0" indent="0">
              <a:buNone/>
            </a:pPr>
            <a:r>
              <a:rPr lang="en-US" sz="7400" dirty="0" smtClean="0">
                <a:solidFill>
                  <a:srgbClr val="000090"/>
                </a:solidFill>
              </a:rPr>
              <a:t>Q=Why </a:t>
            </a:r>
            <a:r>
              <a:rPr lang="en-US" sz="7400" dirty="0">
                <a:solidFill>
                  <a:srgbClr val="000090"/>
                </a:solidFill>
              </a:rPr>
              <a:t>does this cartoon depict Roosevelt carrying his “big stick” through the Caribbean? </a:t>
            </a:r>
            <a:endParaRPr lang="en-US" sz="7400" dirty="0" smtClean="0">
              <a:solidFill>
                <a:srgbClr val="000090"/>
              </a:solidFill>
            </a:endParaRPr>
          </a:p>
          <a:p>
            <a:pPr marL="0" indent="0">
              <a:buNone/>
            </a:pPr>
            <a:endParaRPr lang="en-US" sz="5000" dirty="0">
              <a:solidFill>
                <a:srgbClr val="000090"/>
              </a:solidFill>
            </a:endParaRPr>
          </a:p>
          <a:p>
            <a:pPr marL="0" indent="0">
              <a:buNone/>
            </a:pPr>
            <a:r>
              <a:rPr lang="en-US" sz="6200" dirty="0">
                <a:solidFill>
                  <a:srgbClr val="FF0000"/>
                </a:solidFill>
              </a:rPr>
              <a:t>A. Roosevelt believed that an aggressive foreign policy was needed to </a:t>
            </a:r>
            <a:r>
              <a:rPr lang="en-US" sz="6200" dirty="0" smtClean="0">
                <a:solidFill>
                  <a:srgbClr val="FF0000"/>
                </a:solidFill>
              </a:rPr>
              <a:t>prevent 	Caribbean </a:t>
            </a:r>
            <a:r>
              <a:rPr lang="en-US" sz="6200" dirty="0">
                <a:solidFill>
                  <a:srgbClr val="FF0000"/>
                </a:solidFill>
              </a:rPr>
              <a:t>nations from incurring major debts with </a:t>
            </a:r>
            <a:r>
              <a:rPr lang="en-US" sz="6200" dirty="0" smtClean="0">
                <a:solidFill>
                  <a:srgbClr val="FF0000"/>
                </a:solidFill>
              </a:rPr>
              <a:t>European </a:t>
            </a:r>
            <a:r>
              <a:rPr lang="en-US" sz="6200" dirty="0">
                <a:solidFill>
                  <a:srgbClr val="FF0000"/>
                </a:solidFill>
              </a:rPr>
              <a:t>nations.</a:t>
            </a:r>
            <a:br>
              <a:rPr lang="en-US" sz="6200" dirty="0">
                <a:solidFill>
                  <a:srgbClr val="FF0000"/>
                </a:solidFill>
              </a:rPr>
            </a:br>
            <a:r>
              <a:rPr lang="en-US" sz="6200" dirty="0">
                <a:solidFill>
                  <a:srgbClr val="FF0000"/>
                </a:solidFill>
              </a:rPr>
              <a:t>B. Roosevelt believed that a strong military presence in the Caribbean </a:t>
            </a:r>
            <a:r>
              <a:rPr lang="en-US" sz="6200" dirty="0" smtClean="0">
                <a:solidFill>
                  <a:srgbClr val="FF0000"/>
                </a:solidFill>
              </a:rPr>
              <a:t>was 	needed </a:t>
            </a:r>
            <a:r>
              <a:rPr lang="en-US" sz="6200" dirty="0">
                <a:solidFill>
                  <a:srgbClr val="FF0000"/>
                </a:solidFill>
              </a:rPr>
              <a:t>to </a:t>
            </a:r>
            <a:r>
              <a:rPr lang="en-US" sz="6200" dirty="0" smtClean="0">
                <a:solidFill>
                  <a:srgbClr val="FF0000"/>
                </a:solidFill>
              </a:rPr>
              <a:t>protect </a:t>
            </a:r>
            <a:r>
              <a:rPr lang="en-US" sz="6200" dirty="0">
                <a:solidFill>
                  <a:srgbClr val="FF0000"/>
                </a:solidFill>
              </a:rPr>
              <a:t>the United States from attack by Latin </a:t>
            </a:r>
            <a:r>
              <a:rPr lang="en-US" sz="6200" dirty="0" smtClean="0">
                <a:solidFill>
                  <a:srgbClr val="FF0000"/>
                </a:solidFill>
              </a:rPr>
              <a:t>American 	nations</a:t>
            </a:r>
            <a:r>
              <a:rPr lang="en-US" sz="6200" dirty="0">
                <a:solidFill>
                  <a:srgbClr val="FF0000"/>
                </a:solidFill>
              </a:rPr>
              <a:t>. </a:t>
            </a:r>
          </a:p>
          <a:p>
            <a:pPr marL="0" indent="0">
              <a:buNone/>
            </a:pPr>
            <a:r>
              <a:rPr lang="en-US" sz="6200" dirty="0">
                <a:solidFill>
                  <a:srgbClr val="FF0000"/>
                </a:solidFill>
              </a:rPr>
              <a:t>C. Roosevelt felt that the United States had a moral responsibility to </a:t>
            </a:r>
            <a:r>
              <a:rPr lang="en-US" sz="6200" dirty="0" smtClean="0">
                <a:solidFill>
                  <a:srgbClr val="FF0000"/>
                </a:solidFill>
              </a:rPr>
              <a:t>	protect </a:t>
            </a:r>
            <a:r>
              <a:rPr lang="en-US" sz="6200" dirty="0">
                <a:solidFill>
                  <a:srgbClr val="FF0000"/>
                </a:solidFill>
              </a:rPr>
              <a:t>citizens </a:t>
            </a:r>
            <a:r>
              <a:rPr lang="en-US" sz="6200" dirty="0" smtClean="0">
                <a:solidFill>
                  <a:srgbClr val="FF0000"/>
                </a:solidFill>
              </a:rPr>
              <a:t>from </a:t>
            </a:r>
            <a:r>
              <a:rPr lang="en-US" sz="6200" dirty="0">
                <a:solidFill>
                  <a:srgbClr val="FF0000"/>
                </a:solidFill>
              </a:rPr>
              <a:t>civil unrest </a:t>
            </a:r>
            <a:r>
              <a:rPr lang="en-US" sz="6200" dirty="0" smtClean="0">
                <a:solidFill>
                  <a:srgbClr val="FF0000"/>
                </a:solidFill>
              </a:rPr>
              <a:t>in  Caribbean nations. </a:t>
            </a:r>
          </a:p>
          <a:p>
            <a:pPr marL="0" indent="0">
              <a:buNone/>
            </a:pPr>
            <a:r>
              <a:rPr lang="en-US" sz="6200" dirty="0">
                <a:solidFill>
                  <a:srgbClr val="FF0000"/>
                </a:solidFill>
              </a:rPr>
              <a:t>D. Roosevelt wanted to seize control of resources available in the </a:t>
            </a:r>
            <a:r>
              <a:rPr lang="en-US" sz="6200" dirty="0" smtClean="0">
                <a:solidFill>
                  <a:srgbClr val="FF0000"/>
                </a:solidFill>
              </a:rPr>
              <a:t>Caribbean 	to promote </a:t>
            </a:r>
            <a:r>
              <a:rPr lang="en-US" sz="6200" dirty="0">
                <a:solidFill>
                  <a:srgbClr val="FF0000"/>
                </a:solidFill>
              </a:rPr>
              <a:t>U.S. business interests.</a:t>
            </a:r>
            <a:br>
              <a:rPr lang="en-US" sz="6200" dirty="0">
                <a:solidFill>
                  <a:srgbClr val="FF0000"/>
                </a:solidFill>
              </a:rPr>
            </a:br>
            <a:endParaRPr lang="en-US" sz="6200" dirty="0">
              <a:solidFill>
                <a:srgbClr val="FF0000"/>
              </a:solidFill>
            </a:endParaRPr>
          </a:p>
          <a:p>
            <a:pPr marL="0" indent="0">
              <a:buNone/>
            </a:pPr>
            <a:endParaRPr lang="en-US" dirty="0"/>
          </a:p>
          <a:p>
            <a:endParaRPr lang="en-US" dirty="0"/>
          </a:p>
        </p:txBody>
      </p:sp>
      <p:pic>
        <p:nvPicPr>
          <p:cNvPr id="4" name="Picture 3" descr="Screen Shot 2017-11-28 at 12.29.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9633"/>
            <a:ext cx="8229600" cy="3019911"/>
          </a:xfrm>
          <a:prstGeom prst="rect">
            <a:avLst/>
          </a:prstGeom>
        </p:spPr>
      </p:pic>
    </p:spTree>
    <p:extLst>
      <p:ext uri="{BB962C8B-B14F-4D97-AF65-F5344CB8AC3E}">
        <p14:creationId xmlns:p14="http://schemas.microsoft.com/office/powerpoint/2010/main" val="1902643057"/>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Autofit/>
          </a:bodyPr>
          <a:lstStyle/>
          <a:p>
            <a:pPr marL="0" indent="0">
              <a:buNone/>
            </a:pPr>
            <a:r>
              <a:rPr lang="en-US" sz="4800" dirty="0">
                <a:solidFill>
                  <a:srgbClr val="FF0000"/>
                </a:solidFill>
              </a:rPr>
              <a:t>A. Roosevelt believed that an aggressive foreign policy was needed to prevent 	Caribbean nations from incurring major debts with European nations.</a:t>
            </a:r>
            <a:br>
              <a:rPr lang="en-US" sz="4800" dirty="0">
                <a:solidFill>
                  <a:srgbClr val="FF0000"/>
                </a:solidFill>
              </a:rPr>
            </a:br>
            <a:endParaRPr lang="en-US" sz="4800" dirty="0"/>
          </a:p>
        </p:txBody>
      </p:sp>
    </p:spTree>
    <p:extLst>
      <p:ext uri="{BB962C8B-B14F-4D97-AF65-F5344CB8AC3E}">
        <p14:creationId xmlns:p14="http://schemas.microsoft.com/office/powerpoint/2010/main" val="3147388879"/>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20</a:t>
            </a:r>
            <a:endParaRPr lang="en-US" sz="9600" b="1" cap="all" dirty="0">
              <a:ln w="0"/>
              <a:solidFill>
                <a:srgbClr val="FFFF00"/>
              </a:solidFill>
              <a:effectLst/>
            </a:endParaRPr>
          </a:p>
        </p:txBody>
      </p:sp>
    </p:spTree>
    <p:extLst>
      <p:ext uri="{BB962C8B-B14F-4D97-AF65-F5344CB8AC3E}">
        <p14:creationId xmlns:p14="http://schemas.microsoft.com/office/powerpoint/2010/main" val="1241394589"/>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67" y="3652498"/>
            <a:ext cx="8411633" cy="2999127"/>
          </a:xfrm>
        </p:spPr>
        <p:txBody>
          <a:bodyPr>
            <a:normAutofit fontScale="92500" lnSpcReduction="20000"/>
          </a:bodyPr>
          <a:lstStyle/>
          <a:p>
            <a:pPr marL="0" indent="0">
              <a:buNone/>
            </a:pPr>
            <a:r>
              <a:rPr lang="en-US" b="1" dirty="0" smtClean="0">
                <a:solidFill>
                  <a:srgbClr val="000090"/>
                </a:solidFill>
              </a:rPr>
              <a:t>Q=</a:t>
            </a:r>
            <a:r>
              <a:rPr lang="en-US" dirty="0" smtClean="0">
                <a:solidFill>
                  <a:srgbClr val="000090"/>
                </a:solidFill>
              </a:rPr>
              <a:t>This </a:t>
            </a:r>
            <a:r>
              <a:rPr lang="en-US" dirty="0">
                <a:solidFill>
                  <a:srgbClr val="000090"/>
                </a:solidFill>
              </a:rPr>
              <a:t>cartoon suggests that </a:t>
            </a:r>
            <a:endParaRPr lang="en-US" dirty="0" smtClean="0">
              <a:solidFill>
                <a:srgbClr val="000090"/>
              </a:solidFill>
            </a:endParaRPr>
          </a:p>
          <a:p>
            <a:pPr marL="0" indent="0">
              <a:buNone/>
            </a:pPr>
            <a:endParaRPr lang="en-US" dirty="0">
              <a:solidFill>
                <a:srgbClr val="000090"/>
              </a:solidFill>
            </a:endParaRPr>
          </a:p>
          <a:p>
            <a:pPr marL="0" indent="0">
              <a:buNone/>
            </a:pPr>
            <a:r>
              <a:rPr lang="en-US" sz="2800" b="1" dirty="0" smtClean="0">
                <a:solidFill>
                  <a:srgbClr val="FF0000"/>
                </a:solidFill>
              </a:rPr>
              <a:t>A. </a:t>
            </a:r>
            <a:r>
              <a:rPr lang="en-US" sz="2800" b="1" dirty="0">
                <a:solidFill>
                  <a:srgbClr val="FF0000"/>
                </a:solidFill>
              </a:rPr>
              <a:t> </a:t>
            </a:r>
            <a:r>
              <a:rPr lang="en-US" sz="2800" dirty="0">
                <a:solidFill>
                  <a:srgbClr val="FF0000"/>
                </a:solidFill>
              </a:rPr>
              <a:t>businessmen enjoy watching </a:t>
            </a:r>
            <a:endParaRPr lang="en-US" sz="2800" dirty="0" smtClean="0">
              <a:solidFill>
                <a:srgbClr val="FF0000"/>
              </a:solidFill>
            </a:endParaRPr>
          </a:p>
          <a:p>
            <a:pPr marL="0" indent="0">
              <a:buNone/>
            </a:pPr>
            <a:r>
              <a:rPr lang="en-US" sz="2800" dirty="0" smtClean="0">
                <a:solidFill>
                  <a:srgbClr val="FF0000"/>
                </a:solidFill>
              </a:rPr>
              <a:t>Senate </a:t>
            </a:r>
            <a:r>
              <a:rPr lang="en-US" sz="2800" dirty="0">
                <a:solidFill>
                  <a:srgbClr val="FF0000"/>
                </a:solidFill>
              </a:rPr>
              <a:t>debates. </a:t>
            </a:r>
          </a:p>
          <a:p>
            <a:pPr marL="0" indent="0">
              <a:buNone/>
            </a:pPr>
            <a:r>
              <a:rPr lang="en-US" sz="2800" b="1" dirty="0" smtClean="0">
                <a:solidFill>
                  <a:srgbClr val="FF0000"/>
                </a:solidFill>
              </a:rPr>
              <a:t>B. </a:t>
            </a:r>
            <a:r>
              <a:rPr lang="en-US" sz="2800" b="1" dirty="0">
                <a:solidFill>
                  <a:srgbClr val="FF0000"/>
                </a:solidFill>
              </a:rPr>
              <a:t> </a:t>
            </a:r>
            <a:r>
              <a:rPr lang="en-US" sz="2800" dirty="0">
                <a:solidFill>
                  <a:srgbClr val="FF0000"/>
                </a:solidFill>
              </a:rPr>
              <a:t>businessmen earn more money than Senators. </a:t>
            </a:r>
          </a:p>
          <a:p>
            <a:pPr marL="0" indent="0">
              <a:buNone/>
            </a:pPr>
            <a:r>
              <a:rPr lang="en-US" sz="2800" b="1" dirty="0" smtClean="0">
                <a:solidFill>
                  <a:srgbClr val="FF0000"/>
                </a:solidFill>
              </a:rPr>
              <a:t>C. </a:t>
            </a:r>
            <a:r>
              <a:rPr lang="en-US" sz="2800" b="1" dirty="0">
                <a:solidFill>
                  <a:srgbClr val="FF0000"/>
                </a:solidFill>
              </a:rPr>
              <a:t> </a:t>
            </a:r>
            <a:r>
              <a:rPr lang="en-US" sz="2800" dirty="0">
                <a:solidFill>
                  <a:srgbClr val="FF0000"/>
                </a:solidFill>
              </a:rPr>
              <a:t>Senators are opposed to business interests. </a:t>
            </a:r>
          </a:p>
          <a:p>
            <a:pPr marL="0" indent="0">
              <a:buNone/>
            </a:pPr>
            <a:r>
              <a:rPr lang="en-US" sz="2800" b="1" dirty="0" smtClean="0">
                <a:solidFill>
                  <a:srgbClr val="FF0000"/>
                </a:solidFill>
              </a:rPr>
              <a:t>D. </a:t>
            </a:r>
            <a:r>
              <a:rPr lang="en-US" sz="2800" b="1" dirty="0">
                <a:solidFill>
                  <a:srgbClr val="FF0000"/>
                </a:solidFill>
              </a:rPr>
              <a:t> </a:t>
            </a:r>
            <a:r>
              <a:rPr lang="en-US" sz="2800" dirty="0">
                <a:solidFill>
                  <a:srgbClr val="FF0000"/>
                </a:solidFill>
              </a:rPr>
              <a:t>big business is controlling the Senate. </a:t>
            </a:r>
          </a:p>
          <a:p>
            <a:pPr marL="0" indent="0">
              <a:buNone/>
            </a:pPr>
            <a:endParaRPr lang="en-US" dirty="0"/>
          </a:p>
        </p:txBody>
      </p:sp>
      <p:pic>
        <p:nvPicPr>
          <p:cNvPr id="4" name="Picture 3" descr="Screen Shot 2017-11-28 at 12.37.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39" y="0"/>
            <a:ext cx="8070594" cy="3689422"/>
          </a:xfrm>
          <a:prstGeom prst="rect">
            <a:avLst/>
          </a:prstGeom>
        </p:spPr>
      </p:pic>
    </p:spTree>
    <p:extLst>
      <p:ext uri="{BB962C8B-B14F-4D97-AF65-F5344CB8AC3E}">
        <p14:creationId xmlns:p14="http://schemas.microsoft.com/office/powerpoint/2010/main" val="3470210627"/>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indent="0">
              <a:buNone/>
            </a:pPr>
            <a:r>
              <a:rPr lang="en-US" sz="9600" b="1" dirty="0">
                <a:solidFill>
                  <a:srgbClr val="FF0000"/>
                </a:solidFill>
              </a:rPr>
              <a:t>D.  </a:t>
            </a:r>
            <a:r>
              <a:rPr lang="en-US" sz="9600" dirty="0">
                <a:solidFill>
                  <a:srgbClr val="FF0000"/>
                </a:solidFill>
              </a:rPr>
              <a:t>big business is controlling the Senate. </a:t>
            </a:r>
          </a:p>
          <a:p>
            <a:endParaRPr lang="en-US" dirty="0"/>
          </a:p>
        </p:txBody>
      </p:sp>
    </p:spTree>
    <p:extLst>
      <p:ext uri="{BB962C8B-B14F-4D97-AF65-F5344CB8AC3E}">
        <p14:creationId xmlns:p14="http://schemas.microsoft.com/office/powerpoint/2010/main" val="18335867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108"/>
            <a:ext cx="8229600" cy="6714892"/>
          </a:xfrm>
        </p:spPr>
        <p:txBody>
          <a:bodyPr>
            <a:normAutofit fontScale="92500" lnSpcReduction="20000"/>
          </a:bodyPr>
          <a:lstStyle/>
          <a:p>
            <a:pPr lvl="0"/>
            <a:r>
              <a:rPr lang="en-US" b="1" dirty="0"/>
              <a:t>This statement could have been made by a historian. </a:t>
            </a:r>
            <a:endParaRPr lang="en-US" b="1" dirty="0" smtClean="0"/>
          </a:p>
          <a:p>
            <a:pPr marL="0" lvl="0" indent="0">
              <a:buNone/>
            </a:pPr>
            <a:endParaRPr lang="en-US" dirty="0" smtClean="0">
              <a:solidFill>
                <a:srgbClr val="000090"/>
              </a:solidFill>
            </a:endParaRPr>
          </a:p>
          <a:p>
            <a:pPr marL="0" indent="0">
              <a:buNone/>
            </a:pPr>
            <a:endParaRPr lang="en-US" sz="3600" dirty="0" smtClean="0">
              <a:solidFill>
                <a:srgbClr val="000090"/>
              </a:solidFill>
            </a:endParaRPr>
          </a:p>
          <a:p>
            <a:pPr marL="0" indent="0">
              <a:buNone/>
            </a:pPr>
            <a:r>
              <a:rPr lang="en-US" sz="3600" dirty="0" smtClean="0">
                <a:solidFill>
                  <a:srgbClr val="000090"/>
                </a:solidFill>
              </a:rPr>
              <a:t>Q=What </a:t>
            </a:r>
            <a:r>
              <a:rPr lang="en-US" sz="3600" dirty="0">
                <a:solidFill>
                  <a:srgbClr val="000090"/>
                </a:solidFill>
              </a:rPr>
              <a:t>action from World War II would support this statement</a:t>
            </a:r>
            <a:r>
              <a:rPr lang="en-US" sz="3600" dirty="0" smtClean="0">
                <a:solidFill>
                  <a:srgbClr val="000090"/>
                </a:solidFill>
              </a:rPr>
              <a:t>?</a:t>
            </a:r>
          </a:p>
          <a:p>
            <a:pPr marL="0" indent="0">
              <a:buNone/>
            </a:pPr>
            <a:endParaRPr lang="en-US" sz="3600" dirty="0">
              <a:solidFill>
                <a:srgbClr val="000090"/>
              </a:solidFill>
            </a:endParaRPr>
          </a:p>
          <a:p>
            <a:pPr marL="0" lvl="0" indent="0">
              <a:buNone/>
            </a:pPr>
            <a:r>
              <a:rPr lang="en-US" sz="3000" dirty="0" smtClean="0">
                <a:solidFill>
                  <a:srgbClr val="FF0000"/>
                </a:solidFill>
              </a:rPr>
              <a:t>A. </a:t>
            </a:r>
            <a:r>
              <a:rPr lang="en-US" sz="3000" dirty="0" err="1" smtClean="0">
                <a:solidFill>
                  <a:srgbClr val="FF0000"/>
                </a:solidFill>
              </a:rPr>
              <a:t>Largenumbers</a:t>
            </a:r>
            <a:r>
              <a:rPr lang="en-US" sz="3000" dirty="0" smtClean="0">
                <a:solidFill>
                  <a:srgbClr val="FF0000"/>
                </a:solidFill>
              </a:rPr>
              <a:t> </a:t>
            </a:r>
            <a:r>
              <a:rPr lang="en-US" sz="3000" dirty="0">
                <a:solidFill>
                  <a:srgbClr val="FF0000"/>
                </a:solidFill>
              </a:rPr>
              <a:t>of women went to work in factories </a:t>
            </a:r>
            <a:r>
              <a:rPr lang="en-US" sz="3000" dirty="0" smtClean="0">
                <a:solidFill>
                  <a:srgbClr val="FF0000"/>
                </a:solidFill>
              </a:rPr>
              <a:t>	war </a:t>
            </a:r>
            <a:r>
              <a:rPr lang="en-US" sz="3000" dirty="0">
                <a:solidFill>
                  <a:srgbClr val="FF0000"/>
                </a:solidFill>
              </a:rPr>
              <a:t>goods</a:t>
            </a:r>
          </a:p>
          <a:p>
            <a:pPr marL="0" lvl="0" indent="0">
              <a:buNone/>
            </a:pPr>
            <a:r>
              <a:rPr lang="en-US" sz="3000" dirty="0" smtClean="0">
                <a:solidFill>
                  <a:srgbClr val="FF0000"/>
                </a:solidFill>
              </a:rPr>
              <a:t>B. Japanese </a:t>
            </a:r>
            <a:r>
              <a:rPr lang="en-US" sz="3000" dirty="0">
                <a:solidFill>
                  <a:srgbClr val="FF0000"/>
                </a:solidFill>
              </a:rPr>
              <a:t>Americans on the West Coast were forced </a:t>
            </a:r>
            <a:r>
              <a:rPr lang="en-US" sz="3000" dirty="0" smtClean="0">
                <a:solidFill>
                  <a:srgbClr val="FF0000"/>
                </a:solidFill>
              </a:rPr>
              <a:t>	into </a:t>
            </a:r>
            <a:r>
              <a:rPr lang="en-US" sz="3000" dirty="0">
                <a:solidFill>
                  <a:srgbClr val="FF0000"/>
                </a:solidFill>
              </a:rPr>
              <a:t>internment </a:t>
            </a:r>
            <a:r>
              <a:rPr lang="en-US" sz="3000" dirty="0" smtClean="0">
                <a:solidFill>
                  <a:srgbClr val="FF0000"/>
                </a:solidFill>
              </a:rPr>
              <a:t>camps</a:t>
            </a:r>
          </a:p>
          <a:p>
            <a:pPr marL="0" lvl="0" indent="0">
              <a:buNone/>
            </a:pPr>
            <a:r>
              <a:rPr lang="en-US" sz="3000" dirty="0" smtClean="0">
                <a:solidFill>
                  <a:srgbClr val="FF0000"/>
                </a:solidFill>
              </a:rPr>
              <a:t>C. Citizens </a:t>
            </a:r>
            <a:r>
              <a:rPr lang="en-US" sz="3000" dirty="0">
                <a:solidFill>
                  <a:srgbClr val="FF0000"/>
                </a:solidFill>
              </a:rPr>
              <a:t>were encouraged to ration food and recycle </a:t>
            </a:r>
            <a:r>
              <a:rPr lang="en-US" sz="3000" dirty="0" smtClean="0">
                <a:solidFill>
                  <a:srgbClr val="FF0000"/>
                </a:solidFill>
              </a:rPr>
              <a:t>	materials </a:t>
            </a:r>
            <a:r>
              <a:rPr lang="en-US" sz="3000" dirty="0">
                <a:solidFill>
                  <a:srgbClr val="FF0000"/>
                </a:solidFill>
              </a:rPr>
              <a:t>that could be used overseas</a:t>
            </a:r>
          </a:p>
          <a:p>
            <a:pPr marL="0" lvl="0" indent="0">
              <a:buNone/>
            </a:pPr>
            <a:r>
              <a:rPr lang="en-US" sz="3000" dirty="0" smtClean="0">
                <a:solidFill>
                  <a:srgbClr val="FF0000"/>
                </a:solidFill>
              </a:rPr>
              <a:t>D. Significant </a:t>
            </a:r>
            <a:r>
              <a:rPr lang="en-US" sz="3000" dirty="0">
                <a:solidFill>
                  <a:srgbClr val="FF0000"/>
                </a:solidFill>
              </a:rPr>
              <a:t>portions of the African American </a:t>
            </a:r>
            <a:r>
              <a:rPr lang="en-US" sz="3000" dirty="0" smtClean="0">
                <a:solidFill>
                  <a:srgbClr val="FF0000"/>
                </a:solidFill>
              </a:rPr>
              <a:t>	population </a:t>
            </a:r>
            <a:r>
              <a:rPr lang="en-US" sz="3000" dirty="0">
                <a:solidFill>
                  <a:srgbClr val="FF0000"/>
                </a:solidFill>
              </a:rPr>
              <a:t>moved to northern cities</a:t>
            </a:r>
          </a:p>
          <a:p>
            <a:endParaRPr lang="en-US" dirty="0"/>
          </a:p>
          <a:p>
            <a:endParaRPr lang="en-US" dirty="0"/>
          </a:p>
        </p:txBody>
      </p:sp>
      <p:pic>
        <p:nvPicPr>
          <p:cNvPr id="4" name="Picture 3" descr="Screen Shot 2017-11-27 at 7.08.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4425"/>
            <a:ext cx="9144000" cy="1162751"/>
          </a:xfrm>
          <a:prstGeom prst="rect">
            <a:avLst/>
          </a:prstGeom>
        </p:spPr>
      </p:pic>
    </p:spTree>
    <p:extLst>
      <p:ext uri="{BB962C8B-B14F-4D97-AF65-F5344CB8AC3E}">
        <p14:creationId xmlns:p14="http://schemas.microsoft.com/office/powerpoint/2010/main" val="622200504"/>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Round 3 </a:t>
            </a:r>
            <a:endParaRPr lang="en-US" sz="8000" dirty="0"/>
          </a:p>
        </p:txBody>
      </p:sp>
      <p:sp>
        <p:nvSpPr>
          <p:cNvPr id="3" name="Content Placeholder 2"/>
          <p:cNvSpPr>
            <a:spLocks noGrp="1"/>
          </p:cNvSpPr>
          <p:nvPr>
            <p:ph idx="1"/>
          </p:nvPr>
        </p:nvSpPr>
        <p:spPr>
          <a:xfrm>
            <a:off x="457200" y="1600200"/>
            <a:ext cx="8229600" cy="5046133"/>
          </a:xfrm>
        </p:spPr>
        <p:txBody>
          <a:bodyPr>
            <a:noAutofit/>
          </a:bodyPr>
          <a:lstStyle/>
          <a:p>
            <a:r>
              <a:rPr lang="en-US" sz="5000" dirty="0" smtClean="0"/>
              <a:t>40 Short Answer Questions</a:t>
            </a:r>
          </a:p>
          <a:p>
            <a:r>
              <a:rPr lang="en-US" sz="5000" dirty="0" smtClean="0"/>
              <a:t>Worth </a:t>
            </a:r>
            <a:r>
              <a:rPr lang="en-US" sz="5000" dirty="0"/>
              <a:t>5</a:t>
            </a:r>
            <a:r>
              <a:rPr lang="en-US" sz="5000" dirty="0" smtClean="0"/>
              <a:t> point</a:t>
            </a:r>
          </a:p>
          <a:p>
            <a:r>
              <a:rPr lang="en-US" sz="5000" dirty="0" smtClean="0"/>
              <a:t>45 sec time limit</a:t>
            </a:r>
          </a:p>
          <a:p>
            <a:r>
              <a:rPr lang="en-US" sz="5000" dirty="0" smtClean="0"/>
              <a:t>Questions will be in </a:t>
            </a:r>
            <a:r>
              <a:rPr lang="en-US" sz="5000" dirty="0" smtClean="0">
                <a:solidFill>
                  <a:schemeClr val="tx2"/>
                </a:solidFill>
              </a:rPr>
              <a:t>Blue</a:t>
            </a:r>
            <a:r>
              <a:rPr lang="en-US" sz="5000" dirty="0" smtClean="0"/>
              <a:t> and Answer in </a:t>
            </a:r>
            <a:r>
              <a:rPr lang="en-US" sz="5000" dirty="0" smtClean="0">
                <a:solidFill>
                  <a:srgbClr val="FF0000"/>
                </a:solidFill>
              </a:rPr>
              <a:t>Red</a:t>
            </a:r>
            <a:r>
              <a:rPr lang="en-US" sz="5000" dirty="0" smtClean="0"/>
              <a:t> </a:t>
            </a:r>
            <a:endParaRPr lang="en-US" sz="5000" dirty="0"/>
          </a:p>
        </p:txBody>
      </p:sp>
    </p:spTree>
    <p:extLst>
      <p:ext uri="{BB962C8B-B14F-4D97-AF65-F5344CB8AC3E}">
        <p14:creationId xmlns:p14="http://schemas.microsoft.com/office/powerpoint/2010/main" val="4294034680"/>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1</a:t>
            </a:r>
            <a:endParaRPr lang="en-US" sz="9600" b="1" cap="all" dirty="0">
              <a:ln w="0"/>
              <a:solidFill>
                <a:srgbClr val="FFFF00"/>
              </a:solidFill>
              <a:effectLst/>
            </a:endParaRPr>
          </a:p>
        </p:txBody>
      </p:sp>
    </p:spTree>
    <p:extLst>
      <p:ext uri="{BB962C8B-B14F-4D97-AF65-F5344CB8AC3E}">
        <p14:creationId xmlns:p14="http://schemas.microsoft.com/office/powerpoint/2010/main" val="3635595553"/>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66"/>
            <a:ext cx="8229600" cy="6455833"/>
          </a:xfrm>
        </p:spPr>
        <p:txBody>
          <a:bodyPr>
            <a:noAutofit/>
          </a:bodyPr>
          <a:lstStyle/>
          <a:p>
            <a:r>
              <a:rPr lang="en-US" sz="2800" dirty="0"/>
              <a:t>The invasion occurred on April 17, 1961. It did not go well. Although the Cuban air force was damaged by early air strikes, there were still planes left to attack the invaders. Once the invasion started, it took too long for the troops and ammunition to get off the ships. Before the ammunition could be unloaded, Cuban planes sunk the invader's ships. Many of the paratroopers, who were supposed to slow down Castro's forces on the ground, landed at the wrong place or in the swamps. Soon the invaders were surrounded by a much larger force and were running out of ammunition. They tried to retreat, but most were eventually captured and put into prison. </a:t>
            </a:r>
            <a:r>
              <a:rPr lang="en-US" sz="2000" dirty="0"/>
              <a:t/>
            </a:r>
            <a:br>
              <a:rPr lang="en-US" sz="2000" dirty="0"/>
            </a:br>
            <a:endParaRPr lang="en-US" sz="2000" dirty="0"/>
          </a:p>
        </p:txBody>
      </p:sp>
    </p:spTree>
    <p:extLst>
      <p:ext uri="{BB962C8B-B14F-4D97-AF65-F5344CB8AC3E}">
        <p14:creationId xmlns:p14="http://schemas.microsoft.com/office/powerpoint/2010/main" val="1159604250"/>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r>
              <a:rPr lang="en-US" sz="9600" dirty="0" smtClean="0">
                <a:solidFill>
                  <a:srgbClr val="FF0000"/>
                </a:solidFill>
              </a:rPr>
              <a:t>Bay of Pigs </a:t>
            </a:r>
            <a:endParaRPr lang="en-US" sz="9600" dirty="0">
              <a:solidFill>
                <a:srgbClr val="FF0000"/>
              </a:solidFill>
            </a:endParaRPr>
          </a:p>
        </p:txBody>
      </p:sp>
    </p:spTree>
    <p:extLst>
      <p:ext uri="{BB962C8B-B14F-4D97-AF65-F5344CB8AC3E}">
        <p14:creationId xmlns:p14="http://schemas.microsoft.com/office/powerpoint/2010/main" val="2099630803"/>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endParaRPr lang="en-US" sz="9600" b="1" cap="all" dirty="0">
              <a:ln w="0"/>
              <a:solidFill>
                <a:srgbClr val="FFFF00"/>
              </a:solidFill>
              <a:effectLst/>
            </a:endParaRPr>
          </a:p>
        </p:txBody>
      </p:sp>
    </p:spTree>
    <p:extLst>
      <p:ext uri="{BB962C8B-B14F-4D97-AF65-F5344CB8AC3E}">
        <p14:creationId xmlns:p14="http://schemas.microsoft.com/office/powerpoint/2010/main" val="1556124132"/>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593695"/>
          </a:xfrm>
        </p:spPr>
        <p:txBody>
          <a:bodyPr>
            <a:normAutofit/>
          </a:bodyPr>
          <a:lstStyle/>
          <a:p>
            <a:r>
              <a:rPr lang="en-US" sz="6600" dirty="0" smtClean="0">
                <a:solidFill>
                  <a:srgbClr val="000090"/>
                </a:solidFill>
              </a:rPr>
              <a:t>What event happened after Rosa Parks’ arrest in Montgomery, AL?</a:t>
            </a:r>
            <a:endParaRPr lang="en-US" sz="6600" dirty="0">
              <a:solidFill>
                <a:srgbClr val="000090"/>
              </a:solidFill>
            </a:endParaRPr>
          </a:p>
        </p:txBody>
      </p:sp>
    </p:spTree>
    <p:extLst>
      <p:ext uri="{BB962C8B-B14F-4D97-AF65-F5344CB8AC3E}">
        <p14:creationId xmlns:p14="http://schemas.microsoft.com/office/powerpoint/2010/main" val="729740969"/>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r>
              <a:rPr lang="en-US" sz="9600" dirty="0" smtClean="0">
                <a:solidFill>
                  <a:srgbClr val="FF0000"/>
                </a:solidFill>
              </a:rPr>
              <a:t>Montgomery Bus Boycott</a:t>
            </a:r>
            <a:endParaRPr lang="en-US" sz="9600" dirty="0">
              <a:solidFill>
                <a:srgbClr val="FF0000"/>
              </a:solidFill>
            </a:endParaRPr>
          </a:p>
        </p:txBody>
      </p:sp>
    </p:spTree>
    <p:extLst>
      <p:ext uri="{BB962C8B-B14F-4D97-AF65-F5344CB8AC3E}">
        <p14:creationId xmlns:p14="http://schemas.microsoft.com/office/powerpoint/2010/main" val="2567098760"/>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3</a:t>
            </a:r>
            <a:endParaRPr lang="en-US" sz="9600" b="1" cap="all" dirty="0">
              <a:ln w="0"/>
              <a:solidFill>
                <a:srgbClr val="FFFF00"/>
              </a:solidFill>
              <a:effectLst/>
            </a:endParaRPr>
          </a:p>
        </p:txBody>
      </p:sp>
    </p:spTree>
    <p:extLst>
      <p:ext uri="{BB962C8B-B14F-4D97-AF65-F5344CB8AC3E}">
        <p14:creationId xmlns:p14="http://schemas.microsoft.com/office/powerpoint/2010/main" val="4029849956"/>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54195"/>
          </a:xfrm>
        </p:spPr>
        <p:txBody>
          <a:bodyPr>
            <a:normAutofit/>
          </a:bodyPr>
          <a:lstStyle/>
          <a:p>
            <a:r>
              <a:rPr lang="en-US" sz="9600" dirty="0">
                <a:solidFill>
                  <a:srgbClr val="000090"/>
                </a:solidFill>
              </a:rPr>
              <a:t>What is Executive Order 9906?</a:t>
            </a:r>
            <a:br>
              <a:rPr lang="en-US" sz="9600" dirty="0">
                <a:solidFill>
                  <a:srgbClr val="000090"/>
                </a:solidFill>
              </a:rPr>
            </a:br>
            <a:endParaRPr lang="en-US" sz="9600" dirty="0">
              <a:solidFill>
                <a:srgbClr val="000090"/>
              </a:solidFill>
            </a:endParaRPr>
          </a:p>
        </p:txBody>
      </p:sp>
    </p:spTree>
    <p:extLst>
      <p:ext uri="{BB962C8B-B14F-4D97-AF65-F5344CB8AC3E}">
        <p14:creationId xmlns:p14="http://schemas.microsoft.com/office/powerpoint/2010/main" val="226066630"/>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a:bodyPr>
          <a:lstStyle/>
          <a:p>
            <a:pPr marL="0" indent="0">
              <a:buNone/>
            </a:pPr>
            <a:r>
              <a:rPr lang="en-US" sz="9600" dirty="0" smtClean="0">
                <a:solidFill>
                  <a:srgbClr val="FF0000"/>
                </a:solidFill>
              </a:rPr>
              <a:t>Japanese Citizens Ordered to Interment Camps</a:t>
            </a:r>
            <a:endParaRPr lang="en-US" sz="9600" dirty="0">
              <a:solidFill>
                <a:srgbClr val="FF0000"/>
              </a:solidFill>
            </a:endParaRPr>
          </a:p>
        </p:txBody>
      </p:sp>
    </p:spTree>
    <p:extLst>
      <p:ext uri="{BB962C8B-B14F-4D97-AF65-F5344CB8AC3E}">
        <p14:creationId xmlns:p14="http://schemas.microsoft.com/office/powerpoint/2010/main" val="36958275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t>
            </a:r>
            <a:endParaRPr lang="en-US" dirty="0"/>
          </a:p>
        </p:txBody>
      </p:sp>
      <p:sp>
        <p:nvSpPr>
          <p:cNvPr id="3" name="Content Placeholder 2"/>
          <p:cNvSpPr>
            <a:spLocks noGrp="1"/>
          </p:cNvSpPr>
          <p:nvPr>
            <p:ph idx="1"/>
          </p:nvPr>
        </p:nvSpPr>
        <p:spPr/>
        <p:txBody>
          <a:bodyPr>
            <a:normAutofit lnSpcReduction="10000"/>
          </a:bodyPr>
          <a:lstStyle/>
          <a:p>
            <a:r>
              <a:rPr lang="en-US" dirty="0" smtClean="0"/>
              <a:t>Every student must participate in the Review Battle. </a:t>
            </a:r>
          </a:p>
          <a:p>
            <a:r>
              <a:rPr lang="en-US" dirty="0" smtClean="0"/>
              <a:t>If a student refuses to participate then they will forfeit a point to the other team every time it’s their turn.  </a:t>
            </a:r>
          </a:p>
          <a:p>
            <a:r>
              <a:rPr lang="en-US" dirty="0" smtClean="0"/>
              <a:t>One student from each class will stand behind their teacher’s podium. </a:t>
            </a:r>
          </a:p>
          <a:p>
            <a:r>
              <a:rPr lang="en-US" dirty="0" smtClean="0"/>
              <a:t>The other students will be seated to the side of the podiums. Out of the way</a:t>
            </a:r>
            <a:endParaRPr lang="en-US" dirty="0"/>
          </a:p>
        </p:txBody>
      </p:sp>
    </p:spTree>
    <p:extLst>
      <p:ext uri="{BB962C8B-B14F-4D97-AF65-F5344CB8AC3E}">
        <p14:creationId xmlns:p14="http://schemas.microsoft.com/office/powerpoint/2010/main" val="39103508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B. Japanese Americans on the West Coast were forced 	into internment camps</a:t>
            </a:r>
          </a:p>
          <a:p>
            <a:endParaRPr lang="en-US" dirty="0"/>
          </a:p>
        </p:txBody>
      </p:sp>
    </p:spTree>
    <p:extLst>
      <p:ext uri="{BB962C8B-B14F-4D97-AF65-F5344CB8AC3E}">
        <p14:creationId xmlns:p14="http://schemas.microsoft.com/office/powerpoint/2010/main" val="339568555"/>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4</a:t>
            </a:r>
            <a:endParaRPr lang="en-US" sz="9600" b="1" cap="all" dirty="0">
              <a:ln w="0"/>
              <a:solidFill>
                <a:srgbClr val="FFFF00"/>
              </a:solidFill>
              <a:effectLst/>
            </a:endParaRPr>
          </a:p>
        </p:txBody>
      </p:sp>
    </p:spTree>
    <p:extLst>
      <p:ext uri="{BB962C8B-B14F-4D97-AF65-F5344CB8AC3E}">
        <p14:creationId xmlns:p14="http://schemas.microsoft.com/office/powerpoint/2010/main" val="684349788"/>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0651"/>
            <a:ext cx="8229600" cy="3112029"/>
          </a:xfrm>
        </p:spPr>
        <p:txBody>
          <a:bodyPr>
            <a:noAutofit/>
          </a:bodyPr>
          <a:lstStyle/>
          <a:p>
            <a:r>
              <a:rPr lang="en-US" sz="9600" dirty="0" smtClean="0">
                <a:solidFill>
                  <a:srgbClr val="000090"/>
                </a:solidFill>
              </a:rPr>
              <a:t>What is the 16</a:t>
            </a:r>
            <a:r>
              <a:rPr lang="en-US" sz="9600" baseline="30000" dirty="0" smtClean="0">
                <a:solidFill>
                  <a:srgbClr val="000090"/>
                </a:solidFill>
              </a:rPr>
              <a:t>th</a:t>
            </a:r>
            <a:r>
              <a:rPr lang="en-US" sz="9600" dirty="0" smtClean="0">
                <a:solidFill>
                  <a:srgbClr val="000090"/>
                </a:solidFill>
              </a:rPr>
              <a:t> Amendment?</a:t>
            </a:r>
            <a:endParaRPr lang="en-US" sz="9600" dirty="0">
              <a:solidFill>
                <a:srgbClr val="000090"/>
              </a:solidFill>
            </a:endParaRPr>
          </a:p>
        </p:txBody>
      </p:sp>
    </p:spTree>
    <p:extLst>
      <p:ext uri="{BB962C8B-B14F-4D97-AF65-F5344CB8AC3E}">
        <p14:creationId xmlns:p14="http://schemas.microsoft.com/office/powerpoint/2010/main" val="4185395994"/>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Income Tax </a:t>
            </a:r>
            <a:endParaRPr lang="en-US" sz="9600" dirty="0">
              <a:solidFill>
                <a:srgbClr val="FF0000"/>
              </a:solidFill>
            </a:endParaRPr>
          </a:p>
        </p:txBody>
      </p:sp>
    </p:spTree>
    <p:extLst>
      <p:ext uri="{BB962C8B-B14F-4D97-AF65-F5344CB8AC3E}">
        <p14:creationId xmlns:p14="http://schemas.microsoft.com/office/powerpoint/2010/main" val="34985172"/>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5</a:t>
            </a:r>
            <a:endParaRPr lang="en-US" sz="9600" b="1" cap="all" dirty="0">
              <a:ln w="0"/>
              <a:solidFill>
                <a:srgbClr val="FFFF00"/>
              </a:solidFill>
              <a:effectLst/>
            </a:endParaRPr>
          </a:p>
        </p:txBody>
      </p:sp>
    </p:spTree>
    <p:extLst>
      <p:ext uri="{BB962C8B-B14F-4D97-AF65-F5344CB8AC3E}">
        <p14:creationId xmlns:p14="http://schemas.microsoft.com/office/powerpoint/2010/main" val="3177627862"/>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29363"/>
          </a:xfrm>
        </p:spPr>
        <p:txBody>
          <a:bodyPr>
            <a:normAutofit fontScale="90000"/>
          </a:bodyPr>
          <a:lstStyle/>
          <a:p>
            <a:r>
              <a:rPr lang="en-US" dirty="0">
                <a:solidFill>
                  <a:srgbClr val="000090"/>
                </a:solidFill>
              </a:rPr>
              <a:t>A</a:t>
            </a:r>
            <a:r>
              <a:rPr lang="en-US" dirty="0" smtClean="0">
                <a:solidFill>
                  <a:srgbClr val="000090"/>
                </a:solidFill>
              </a:rPr>
              <a:t> </a:t>
            </a:r>
            <a:r>
              <a:rPr lang="en-US" dirty="0">
                <a:solidFill>
                  <a:srgbClr val="000090"/>
                </a:solidFill>
              </a:rPr>
              <a:t>White House political scandal that came to light during the 1972 presidential campaign, growing out of a break-in at the Democratic Party headquarters at the </a:t>
            </a:r>
            <a:r>
              <a:rPr lang="en-US" dirty="0" smtClean="0">
                <a:solidFill>
                  <a:srgbClr val="000090"/>
                </a:solidFill>
              </a:rPr>
              <a:t>Democratic </a:t>
            </a:r>
            <a:r>
              <a:rPr lang="en-US" dirty="0">
                <a:solidFill>
                  <a:srgbClr val="000090"/>
                </a:solidFill>
              </a:rPr>
              <a:t>apartment-office complex in Washington, D.C., and, after congressional hearings, culminating in the resignation of President Nixon in 1974.</a:t>
            </a:r>
          </a:p>
        </p:txBody>
      </p:sp>
    </p:spTree>
    <p:extLst>
      <p:ext uri="{BB962C8B-B14F-4D97-AF65-F5344CB8AC3E}">
        <p14:creationId xmlns:p14="http://schemas.microsoft.com/office/powerpoint/2010/main" val="3268798880"/>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Watergate Scandal </a:t>
            </a:r>
            <a:endParaRPr lang="en-US" sz="9600" dirty="0">
              <a:solidFill>
                <a:srgbClr val="FF0000"/>
              </a:solidFill>
            </a:endParaRPr>
          </a:p>
        </p:txBody>
      </p:sp>
    </p:spTree>
    <p:extLst>
      <p:ext uri="{BB962C8B-B14F-4D97-AF65-F5344CB8AC3E}">
        <p14:creationId xmlns:p14="http://schemas.microsoft.com/office/powerpoint/2010/main" val="142308537"/>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6</a:t>
            </a:r>
            <a:endParaRPr lang="en-US" sz="9600" b="1" cap="all" dirty="0">
              <a:ln w="0"/>
              <a:solidFill>
                <a:srgbClr val="FFFF00"/>
              </a:solidFill>
              <a:effectLst/>
            </a:endParaRPr>
          </a:p>
        </p:txBody>
      </p:sp>
    </p:spTree>
    <p:extLst>
      <p:ext uri="{BB962C8B-B14F-4D97-AF65-F5344CB8AC3E}">
        <p14:creationId xmlns:p14="http://schemas.microsoft.com/office/powerpoint/2010/main" val="3121755388"/>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990695"/>
          </a:xfrm>
        </p:spPr>
        <p:txBody>
          <a:bodyPr>
            <a:normAutofit/>
          </a:bodyPr>
          <a:lstStyle/>
          <a:p>
            <a:r>
              <a:rPr lang="en-US" dirty="0" smtClean="0">
                <a:solidFill>
                  <a:srgbClr val="000090"/>
                </a:solidFill>
              </a:rPr>
              <a:t>Nixon’s U.S. policy to end U.S. involvement in Vietnam. This policy gave South Vietnamese responsibility of defeating Viet Cong and North Vietnamese. U.S. still promised air support but no more boots on the ground. </a:t>
            </a:r>
            <a:endParaRPr lang="en-US" dirty="0">
              <a:solidFill>
                <a:srgbClr val="000090"/>
              </a:solidFill>
            </a:endParaRPr>
          </a:p>
        </p:txBody>
      </p:sp>
    </p:spTree>
    <p:extLst>
      <p:ext uri="{BB962C8B-B14F-4D97-AF65-F5344CB8AC3E}">
        <p14:creationId xmlns:p14="http://schemas.microsoft.com/office/powerpoint/2010/main" val="297149659"/>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indent="0">
              <a:buNone/>
            </a:pPr>
            <a:r>
              <a:rPr lang="en-US" sz="9600" dirty="0" smtClean="0">
                <a:solidFill>
                  <a:srgbClr val="FF0000"/>
                </a:solidFill>
              </a:rPr>
              <a:t>Vietnamization</a:t>
            </a:r>
            <a:r>
              <a:rPr lang="en-US" dirty="0" smtClean="0"/>
              <a:t> </a:t>
            </a:r>
            <a:endParaRPr lang="en-US" dirty="0"/>
          </a:p>
        </p:txBody>
      </p:sp>
    </p:spTree>
    <p:extLst>
      <p:ext uri="{BB962C8B-B14F-4D97-AF65-F5344CB8AC3E}">
        <p14:creationId xmlns:p14="http://schemas.microsoft.com/office/powerpoint/2010/main" val="112416231"/>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7</a:t>
            </a:r>
            <a:endParaRPr lang="en-US" sz="9600" b="1" cap="all" dirty="0">
              <a:ln w="0"/>
              <a:solidFill>
                <a:srgbClr val="FFFF00"/>
              </a:solidFill>
              <a:effectLst/>
            </a:endParaRPr>
          </a:p>
        </p:txBody>
      </p:sp>
    </p:spTree>
    <p:extLst>
      <p:ext uri="{BB962C8B-B14F-4D97-AF65-F5344CB8AC3E}">
        <p14:creationId xmlns:p14="http://schemas.microsoft.com/office/powerpoint/2010/main" val="12992537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#5</a:t>
            </a:r>
            <a:endParaRPr lang="en-US" sz="9600" b="1" cap="all" dirty="0">
              <a:ln w="0"/>
              <a:solidFill>
                <a:srgbClr val="FFFF00"/>
              </a:solidFill>
              <a:effectLst/>
            </a:endParaRPr>
          </a:p>
        </p:txBody>
      </p:sp>
    </p:spTree>
    <p:extLst>
      <p:ext uri="{BB962C8B-B14F-4D97-AF65-F5344CB8AC3E}">
        <p14:creationId xmlns:p14="http://schemas.microsoft.com/office/powerpoint/2010/main" val="2170725188"/>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60029"/>
          </a:xfrm>
        </p:spPr>
        <p:txBody>
          <a:bodyPr>
            <a:normAutofit/>
          </a:bodyPr>
          <a:lstStyle/>
          <a:p>
            <a:r>
              <a:rPr lang="en-US" sz="6600" dirty="0" smtClean="0">
                <a:solidFill>
                  <a:srgbClr val="000090"/>
                </a:solidFill>
              </a:rPr>
              <a:t>NAFTA is free trade agreement between which three countries?</a:t>
            </a:r>
            <a:endParaRPr lang="en-US" sz="6600" dirty="0">
              <a:solidFill>
                <a:srgbClr val="000090"/>
              </a:solidFill>
            </a:endParaRPr>
          </a:p>
        </p:txBody>
      </p:sp>
    </p:spTree>
    <p:extLst>
      <p:ext uri="{BB962C8B-B14F-4D97-AF65-F5344CB8AC3E}">
        <p14:creationId xmlns:p14="http://schemas.microsoft.com/office/powerpoint/2010/main" val="513418790"/>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r>
              <a:rPr lang="en-US" sz="8800" dirty="0" smtClean="0"/>
              <a:t>Mexico, United States, and Canada</a:t>
            </a:r>
            <a:endParaRPr lang="en-US" sz="8800" dirty="0"/>
          </a:p>
        </p:txBody>
      </p:sp>
    </p:spTree>
    <p:extLst>
      <p:ext uri="{BB962C8B-B14F-4D97-AF65-F5344CB8AC3E}">
        <p14:creationId xmlns:p14="http://schemas.microsoft.com/office/powerpoint/2010/main" val="672422643"/>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8</a:t>
            </a:r>
            <a:endParaRPr lang="en-US" sz="9600" b="1" cap="all" dirty="0">
              <a:ln w="0"/>
              <a:solidFill>
                <a:srgbClr val="FFFF00"/>
              </a:solidFill>
              <a:effectLst/>
            </a:endParaRPr>
          </a:p>
        </p:txBody>
      </p:sp>
    </p:spTree>
    <p:extLst>
      <p:ext uri="{BB962C8B-B14F-4D97-AF65-F5344CB8AC3E}">
        <p14:creationId xmlns:p14="http://schemas.microsoft.com/office/powerpoint/2010/main" val="2768616014"/>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67362"/>
          </a:xfrm>
        </p:spPr>
        <p:txBody>
          <a:bodyPr>
            <a:normAutofit/>
          </a:bodyPr>
          <a:lstStyle/>
          <a:p>
            <a:r>
              <a:rPr lang="en-US" dirty="0" smtClean="0">
                <a:solidFill>
                  <a:srgbClr val="000090"/>
                </a:solidFill>
              </a:rPr>
              <a:t>Which government program, during Bill Clinton’s term, provided families with medical services, Day care, job training, and housing subsidies?</a:t>
            </a:r>
            <a:endParaRPr lang="en-US" dirty="0">
              <a:solidFill>
                <a:srgbClr val="000090"/>
              </a:solidFill>
            </a:endParaRPr>
          </a:p>
        </p:txBody>
      </p:sp>
    </p:spTree>
    <p:extLst>
      <p:ext uri="{BB962C8B-B14F-4D97-AF65-F5344CB8AC3E}">
        <p14:creationId xmlns:p14="http://schemas.microsoft.com/office/powerpoint/2010/main" val="4136942382"/>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Autofit/>
          </a:bodyPr>
          <a:lstStyle/>
          <a:p>
            <a:pPr marL="0" indent="0">
              <a:buNone/>
            </a:pPr>
            <a:r>
              <a:rPr lang="en-US" sz="6600" dirty="0" smtClean="0">
                <a:solidFill>
                  <a:srgbClr val="FF0000"/>
                </a:solidFill>
              </a:rPr>
              <a:t>Temporary Assistance for the Needy Families</a:t>
            </a:r>
          </a:p>
          <a:p>
            <a:pPr marL="0" indent="0">
              <a:buNone/>
            </a:pPr>
            <a:r>
              <a:rPr lang="en-US" sz="6600" dirty="0" smtClean="0">
                <a:solidFill>
                  <a:srgbClr val="FF0000"/>
                </a:solidFill>
              </a:rPr>
              <a:t>TANF </a:t>
            </a:r>
            <a:endParaRPr lang="en-US" sz="6600" dirty="0">
              <a:solidFill>
                <a:srgbClr val="FF0000"/>
              </a:solidFill>
            </a:endParaRPr>
          </a:p>
        </p:txBody>
      </p:sp>
    </p:spTree>
    <p:extLst>
      <p:ext uri="{BB962C8B-B14F-4D97-AF65-F5344CB8AC3E}">
        <p14:creationId xmlns:p14="http://schemas.microsoft.com/office/powerpoint/2010/main" val="1804952029"/>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9</a:t>
            </a:r>
            <a:endParaRPr lang="en-US" sz="9600" b="1" cap="all" dirty="0">
              <a:ln w="0"/>
              <a:solidFill>
                <a:srgbClr val="FFFF00"/>
              </a:solidFill>
              <a:effectLst/>
            </a:endParaRPr>
          </a:p>
        </p:txBody>
      </p:sp>
    </p:spTree>
    <p:extLst>
      <p:ext uri="{BB962C8B-B14F-4D97-AF65-F5344CB8AC3E}">
        <p14:creationId xmlns:p14="http://schemas.microsoft.com/office/powerpoint/2010/main" val="619950637"/>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38862"/>
          </a:xfrm>
        </p:spPr>
        <p:txBody>
          <a:bodyPr>
            <a:normAutofit/>
          </a:bodyPr>
          <a:lstStyle/>
          <a:p>
            <a:r>
              <a:rPr lang="en-US" sz="6600" dirty="0" smtClean="0">
                <a:solidFill>
                  <a:srgbClr val="000090"/>
                </a:solidFill>
              </a:rPr>
              <a:t>Which war wanted to liberate Kuwait from Iraq’s Saddam Hussein? </a:t>
            </a:r>
            <a:endParaRPr lang="en-US" sz="6600" dirty="0">
              <a:solidFill>
                <a:srgbClr val="000090"/>
              </a:solidFill>
            </a:endParaRPr>
          </a:p>
        </p:txBody>
      </p:sp>
    </p:spTree>
    <p:extLst>
      <p:ext uri="{BB962C8B-B14F-4D97-AF65-F5344CB8AC3E}">
        <p14:creationId xmlns:p14="http://schemas.microsoft.com/office/powerpoint/2010/main" val="3880438106"/>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1</a:t>
            </a:r>
            <a:r>
              <a:rPr lang="en-US" sz="9600" baseline="30000" dirty="0" smtClean="0">
                <a:solidFill>
                  <a:srgbClr val="FF0000"/>
                </a:solidFill>
              </a:rPr>
              <a:t>st</a:t>
            </a:r>
            <a:r>
              <a:rPr lang="en-US" sz="9600" dirty="0" smtClean="0">
                <a:solidFill>
                  <a:srgbClr val="FF0000"/>
                </a:solidFill>
              </a:rPr>
              <a:t> Persian Gulf War in 1991</a:t>
            </a:r>
            <a:endParaRPr lang="en-US" sz="9600" dirty="0">
              <a:solidFill>
                <a:srgbClr val="FF0000"/>
              </a:solidFill>
            </a:endParaRPr>
          </a:p>
        </p:txBody>
      </p:sp>
    </p:spTree>
    <p:extLst>
      <p:ext uri="{BB962C8B-B14F-4D97-AF65-F5344CB8AC3E}">
        <p14:creationId xmlns:p14="http://schemas.microsoft.com/office/powerpoint/2010/main" val="2477061438"/>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0</a:t>
            </a:r>
            <a:endParaRPr lang="en-US" sz="9600" b="1" cap="all" dirty="0">
              <a:ln w="0"/>
              <a:solidFill>
                <a:srgbClr val="FFFF00"/>
              </a:solidFill>
              <a:effectLst/>
            </a:endParaRPr>
          </a:p>
        </p:txBody>
      </p:sp>
    </p:spTree>
    <p:extLst>
      <p:ext uri="{BB962C8B-B14F-4D97-AF65-F5344CB8AC3E}">
        <p14:creationId xmlns:p14="http://schemas.microsoft.com/office/powerpoint/2010/main" val="1499070043"/>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3362"/>
          </a:xfrm>
        </p:spPr>
        <p:txBody>
          <a:bodyPr>
            <a:normAutofit/>
          </a:bodyPr>
          <a:lstStyle/>
          <a:p>
            <a:r>
              <a:rPr lang="en-US" sz="6000" dirty="0" smtClean="0">
                <a:solidFill>
                  <a:srgbClr val="000090"/>
                </a:solidFill>
              </a:rPr>
              <a:t>What is another term for Supply-side or trickle-down economics in the 80s?</a:t>
            </a:r>
            <a:endParaRPr lang="en-US" sz="6000" dirty="0">
              <a:solidFill>
                <a:srgbClr val="000090"/>
              </a:solidFill>
            </a:endParaRPr>
          </a:p>
        </p:txBody>
      </p:sp>
    </p:spTree>
    <p:extLst>
      <p:ext uri="{BB962C8B-B14F-4D97-AF65-F5344CB8AC3E}">
        <p14:creationId xmlns:p14="http://schemas.microsoft.com/office/powerpoint/2010/main" val="2103408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108"/>
            <a:ext cx="8229600" cy="6565076"/>
          </a:xfrm>
        </p:spPr>
        <p:txBody>
          <a:bodyPr>
            <a:normAutofit fontScale="85000" lnSpcReduction="20000"/>
          </a:bodyPr>
          <a:lstStyle/>
          <a:p>
            <a:pPr marL="0" lvl="0" indent="0">
              <a:buNone/>
            </a:pPr>
            <a:r>
              <a:rPr lang="en-US" sz="2000" b="1" dirty="0">
                <a:solidFill>
                  <a:srgbClr val="000090"/>
                </a:solidFill>
              </a:rPr>
              <a:t>This timeline documents major events in United States involvement in World War I. </a:t>
            </a:r>
            <a:endParaRPr lang="en-US" sz="2000" dirty="0">
              <a:solidFill>
                <a:srgbClr val="00009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sz="2800" dirty="0" smtClean="0"/>
          </a:p>
          <a:p>
            <a:pPr marL="0" indent="0">
              <a:buNone/>
            </a:pPr>
            <a:endParaRPr lang="en-US" sz="2800" dirty="0" smtClean="0">
              <a:solidFill>
                <a:srgbClr val="000090"/>
              </a:solidFill>
            </a:endParaRPr>
          </a:p>
          <a:p>
            <a:pPr marL="0" indent="0">
              <a:buNone/>
            </a:pPr>
            <a:r>
              <a:rPr lang="en-US" sz="2800" dirty="0" smtClean="0">
                <a:solidFill>
                  <a:srgbClr val="000090"/>
                </a:solidFill>
              </a:rPr>
              <a:t>Q=Which </a:t>
            </a:r>
            <a:r>
              <a:rPr lang="en-US" sz="2800" dirty="0">
                <a:solidFill>
                  <a:srgbClr val="000090"/>
                </a:solidFill>
              </a:rPr>
              <a:t>conclusion can be drawn from the timeline</a:t>
            </a:r>
            <a:r>
              <a:rPr lang="en-US" sz="2800" dirty="0" smtClean="0">
                <a:solidFill>
                  <a:srgbClr val="000090"/>
                </a:solidFill>
              </a:rPr>
              <a:t>?</a:t>
            </a:r>
            <a:endParaRPr lang="en-US" sz="2800" dirty="0">
              <a:solidFill>
                <a:srgbClr val="000090"/>
              </a:solidFill>
            </a:endParaRPr>
          </a:p>
          <a:p>
            <a:pPr marL="0" indent="0">
              <a:buNone/>
            </a:pPr>
            <a:r>
              <a:rPr lang="en-US" sz="2800" dirty="0" smtClean="0"/>
              <a:t> </a:t>
            </a:r>
            <a:endParaRPr lang="en-US" sz="2800" dirty="0"/>
          </a:p>
          <a:p>
            <a:pPr marL="0" lvl="0" indent="0">
              <a:buNone/>
            </a:pPr>
            <a:r>
              <a:rPr lang="en-US" sz="2400" dirty="0" smtClean="0">
                <a:solidFill>
                  <a:srgbClr val="FF0000"/>
                </a:solidFill>
              </a:rPr>
              <a:t>A. Germany </a:t>
            </a:r>
            <a:r>
              <a:rPr lang="en-US" sz="2400" dirty="0">
                <a:solidFill>
                  <a:srgbClr val="FF0000"/>
                </a:solidFill>
              </a:rPr>
              <a:t>proposed a separate peace settlements with the United States. </a:t>
            </a:r>
          </a:p>
          <a:p>
            <a:pPr marL="0" lvl="0" indent="0">
              <a:buNone/>
            </a:pPr>
            <a:r>
              <a:rPr lang="en-US" sz="2400" dirty="0" smtClean="0">
                <a:solidFill>
                  <a:srgbClr val="FF0000"/>
                </a:solidFill>
              </a:rPr>
              <a:t>B. The </a:t>
            </a:r>
            <a:r>
              <a:rPr lang="en-US" sz="2400" dirty="0">
                <a:solidFill>
                  <a:srgbClr val="FF0000"/>
                </a:solidFill>
              </a:rPr>
              <a:t>transfer of German forces away from Russia weakened the Allies. </a:t>
            </a:r>
          </a:p>
          <a:p>
            <a:pPr marL="0" lvl="0" indent="0">
              <a:buNone/>
            </a:pPr>
            <a:r>
              <a:rPr lang="en-US" sz="2400" dirty="0" smtClean="0">
                <a:solidFill>
                  <a:srgbClr val="FF0000"/>
                </a:solidFill>
              </a:rPr>
              <a:t>C. The </a:t>
            </a:r>
            <a:r>
              <a:rPr lang="en-US" sz="2400" dirty="0">
                <a:solidFill>
                  <a:srgbClr val="FF0000"/>
                </a:solidFill>
              </a:rPr>
              <a:t>entry of the United States into the war contributed to the Allied  </a:t>
            </a:r>
            <a:r>
              <a:rPr lang="en-US" sz="2400" dirty="0" smtClean="0">
                <a:solidFill>
                  <a:srgbClr val="FF0000"/>
                </a:solidFill>
              </a:rPr>
              <a:t>    	victory</a:t>
            </a:r>
            <a:r>
              <a:rPr lang="en-US" sz="2400" dirty="0">
                <a:solidFill>
                  <a:srgbClr val="FF0000"/>
                </a:solidFill>
              </a:rPr>
              <a:t>. </a:t>
            </a:r>
          </a:p>
          <a:p>
            <a:pPr marL="0" lvl="0" indent="0">
              <a:buNone/>
            </a:pPr>
            <a:r>
              <a:rPr lang="en-US" sz="2400" dirty="0" smtClean="0">
                <a:solidFill>
                  <a:srgbClr val="FF0000"/>
                </a:solidFill>
              </a:rPr>
              <a:t>D. Russia </a:t>
            </a:r>
            <a:r>
              <a:rPr lang="en-US" sz="2400" dirty="0">
                <a:solidFill>
                  <a:srgbClr val="FF0000"/>
                </a:solidFill>
              </a:rPr>
              <a:t>withdrew from the war in order to clear the way for a French </a:t>
            </a:r>
            <a:r>
              <a:rPr lang="en-US" sz="2400" dirty="0" smtClean="0">
                <a:solidFill>
                  <a:srgbClr val="FF0000"/>
                </a:solidFill>
              </a:rPr>
              <a:t>	victory</a:t>
            </a:r>
            <a:r>
              <a:rPr lang="en-US" sz="2400" dirty="0">
                <a:solidFill>
                  <a:srgbClr val="FF0000"/>
                </a:solidFill>
              </a:rPr>
              <a:t>.</a:t>
            </a:r>
          </a:p>
          <a:p>
            <a:endParaRPr lang="en-US" dirty="0"/>
          </a:p>
        </p:txBody>
      </p:sp>
      <p:pic>
        <p:nvPicPr>
          <p:cNvPr id="4" name="Picture 3" descr="Screen Shot 2017-11-27 at 7.17.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4" y="621086"/>
            <a:ext cx="7386742" cy="3332269"/>
          </a:xfrm>
          <a:prstGeom prst="rect">
            <a:avLst/>
          </a:prstGeom>
        </p:spPr>
      </p:pic>
    </p:spTree>
    <p:extLst>
      <p:ext uri="{BB962C8B-B14F-4D97-AF65-F5344CB8AC3E}">
        <p14:creationId xmlns:p14="http://schemas.microsoft.com/office/powerpoint/2010/main" val="1442187204"/>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Reaganomics </a:t>
            </a:r>
            <a:endParaRPr lang="en-US" sz="9600" dirty="0">
              <a:solidFill>
                <a:srgbClr val="FF0000"/>
              </a:solidFill>
            </a:endParaRPr>
          </a:p>
        </p:txBody>
      </p:sp>
    </p:spTree>
    <p:extLst>
      <p:ext uri="{BB962C8B-B14F-4D97-AF65-F5344CB8AC3E}">
        <p14:creationId xmlns:p14="http://schemas.microsoft.com/office/powerpoint/2010/main" val="339162572"/>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1</a:t>
            </a:r>
            <a:endParaRPr lang="en-US" sz="9600" b="1" cap="all" dirty="0">
              <a:ln w="0"/>
              <a:solidFill>
                <a:srgbClr val="FFFF00"/>
              </a:solidFill>
              <a:effectLst/>
            </a:endParaRPr>
          </a:p>
        </p:txBody>
      </p:sp>
    </p:spTree>
    <p:extLst>
      <p:ext uri="{BB962C8B-B14F-4D97-AF65-F5344CB8AC3E}">
        <p14:creationId xmlns:p14="http://schemas.microsoft.com/office/powerpoint/2010/main" val="2426655945"/>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87029"/>
          </a:xfrm>
        </p:spPr>
        <p:txBody>
          <a:bodyPr>
            <a:normAutofit/>
          </a:bodyPr>
          <a:lstStyle/>
          <a:p>
            <a:r>
              <a:rPr lang="en-US" sz="7200" dirty="0" smtClean="0">
                <a:solidFill>
                  <a:srgbClr val="000090"/>
                </a:solidFill>
              </a:rPr>
              <a:t>Who was the most famous political boss known for his corruption during the Gilded Age?</a:t>
            </a:r>
            <a:endParaRPr lang="en-US" sz="7200" dirty="0">
              <a:solidFill>
                <a:srgbClr val="000090"/>
              </a:solidFill>
            </a:endParaRPr>
          </a:p>
        </p:txBody>
      </p:sp>
    </p:spTree>
    <p:extLst>
      <p:ext uri="{BB962C8B-B14F-4D97-AF65-F5344CB8AC3E}">
        <p14:creationId xmlns:p14="http://schemas.microsoft.com/office/powerpoint/2010/main" val="673045895"/>
      </p:ext>
    </p:extLst>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Boss Tweed or William Tweed </a:t>
            </a:r>
            <a:endParaRPr lang="en-US" sz="9600" dirty="0">
              <a:solidFill>
                <a:srgbClr val="FF0000"/>
              </a:solidFill>
            </a:endParaRPr>
          </a:p>
        </p:txBody>
      </p:sp>
    </p:spTree>
    <p:extLst>
      <p:ext uri="{BB962C8B-B14F-4D97-AF65-F5344CB8AC3E}">
        <p14:creationId xmlns:p14="http://schemas.microsoft.com/office/powerpoint/2010/main" val="1863187093"/>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2</a:t>
            </a:r>
            <a:endParaRPr lang="en-US" sz="9600" b="1" cap="all" dirty="0">
              <a:ln w="0"/>
              <a:solidFill>
                <a:srgbClr val="FFFF00"/>
              </a:solidFill>
              <a:effectLst/>
            </a:endParaRPr>
          </a:p>
        </p:txBody>
      </p:sp>
    </p:spTree>
    <p:extLst>
      <p:ext uri="{BB962C8B-B14F-4D97-AF65-F5344CB8AC3E}">
        <p14:creationId xmlns:p14="http://schemas.microsoft.com/office/powerpoint/2010/main" val="2472939416"/>
      </p:ext>
    </p:extLst>
  </p:cSld>
  <p:clrMapOvr>
    <a:masterClrMapping/>
  </p:clrMapOvr>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736696"/>
          </a:xfrm>
        </p:spPr>
        <p:txBody>
          <a:bodyPr>
            <a:noAutofit/>
          </a:bodyPr>
          <a:lstStyle/>
          <a:p>
            <a:r>
              <a:rPr lang="en-US" sz="9600" dirty="0" smtClean="0">
                <a:solidFill>
                  <a:srgbClr val="000090"/>
                </a:solidFill>
              </a:rPr>
              <a:t>What is Executive Order 9981?</a:t>
            </a:r>
            <a:endParaRPr lang="en-US" sz="9600" dirty="0">
              <a:solidFill>
                <a:srgbClr val="000090"/>
              </a:solidFill>
            </a:endParaRPr>
          </a:p>
        </p:txBody>
      </p:sp>
    </p:spTree>
    <p:extLst>
      <p:ext uri="{BB962C8B-B14F-4D97-AF65-F5344CB8AC3E}">
        <p14:creationId xmlns:p14="http://schemas.microsoft.com/office/powerpoint/2010/main" val="3252459809"/>
      </p:ext>
    </p:extLst>
  </p:cSld>
  <p:clrMapOvr>
    <a:masterClrMapping/>
  </p:clrMapOvr>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Desegregation In the Armed Forces </a:t>
            </a:r>
            <a:endParaRPr lang="en-US" sz="9600" dirty="0">
              <a:solidFill>
                <a:srgbClr val="FF0000"/>
              </a:solidFill>
            </a:endParaRPr>
          </a:p>
        </p:txBody>
      </p:sp>
    </p:spTree>
    <p:extLst>
      <p:ext uri="{BB962C8B-B14F-4D97-AF65-F5344CB8AC3E}">
        <p14:creationId xmlns:p14="http://schemas.microsoft.com/office/powerpoint/2010/main" val="3850313540"/>
      </p:ext>
    </p:extLst>
  </p:cSld>
  <p:clrMapOvr>
    <a:masterClrMapping/>
  </p:clrMapOvr>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3</a:t>
            </a:r>
            <a:endParaRPr lang="en-US" sz="9600" b="1" cap="all" dirty="0">
              <a:ln w="0"/>
              <a:solidFill>
                <a:srgbClr val="FFFF00"/>
              </a:solidFill>
              <a:effectLst/>
            </a:endParaRPr>
          </a:p>
        </p:txBody>
      </p:sp>
    </p:spTree>
    <p:extLst>
      <p:ext uri="{BB962C8B-B14F-4D97-AF65-F5344CB8AC3E}">
        <p14:creationId xmlns:p14="http://schemas.microsoft.com/office/powerpoint/2010/main" val="1852029461"/>
      </p:ext>
    </p:extLst>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54195"/>
          </a:xfrm>
        </p:spPr>
        <p:txBody>
          <a:bodyPr>
            <a:normAutofit/>
          </a:bodyPr>
          <a:lstStyle/>
          <a:p>
            <a:r>
              <a:rPr lang="en-US" sz="9600" dirty="0" smtClean="0">
                <a:solidFill>
                  <a:srgbClr val="000090"/>
                </a:solidFill>
              </a:rPr>
              <a:t>Who is the president that is known for Trust busting? </a:t>
            </a:r>
            <a:endParaRPr lang="en-US" sz="9600" dirty="0">
              <a:solidFill>
                <a:srgbClr val="000090"/>
              </a:solidFill>
            </a:endParaRPr>
          </a:p>
        </p:txBody>
      </p:sp>
    </p:spTree>
    <p:extLst>
      <p:ext uri="{BB962C8B-B14F-4D97-AF65-F5344CB8AC3E}">
        <p14:creationId xmlns:p14="http://schemas.microsoft.com/office/powerpoint/2010/main" val="1905112953"/>
      </p:ext>
    </p:extLst>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Teddy Roosevelt </a:t>
            </a:r>
            <a:endParaRPr lang="en-US" sz="9600" dirty="0">
              <a:solidFill>
                <a:srgbClr val="FF0000"/>
              </a:solidFill>
            </a:endParaRPr>
          </a:p>
        </p:txBody>
      </p:sp>
    </p:spTree>
    <p:extLst>
      <p:ext uri="{BB962C8B-B14F-4D97-AF65-F5344CB8AC3E}">
        <p14:creationId xmlns:p14="http://schemas.microsoft.com/office/powerpoint/2010/main" val="2209874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C. The entry of the United States into the war contributed to the Allied </a:t>
            </a:r>
            <a:r>
              <a:rPr lang="en-US" sz="9600" dirty="0" smtClean="0">
                <a:solidFill>
                  <a:srgbClr val="FF0000"/>
                </a:solidFill>
              </a:rPr>
              <a:t>victory</a:t>
            </a:r>
            <a:r>
              <a:rPr lang="en-US" sz="9600" dirty="0">
                <a:solidFill>
                  <a:srgbClr val="FF0000"/>
                </a:solidFill>
              </a:rPr>
              <a:t>. </a:t>
            </a:r>
          </a:p>
          <a:p>
            <a:endParaRPr lang="en-US" dirty="0"/>
          </a:p>
        </p:txBody>
      </p:sp>
    </p:spTree>
    <p:extLst>
      <p:ext uri="{BB962C8B-B14F-4D97-AF65-F5344CB8AC3E}">
        <p14:creationId xmlns:p14="http://schemas.microsoft.com/office/powerpoint/2010/main" val="3754716794"/>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4</a:t>
            </a:r>
            <a:endParaRPr lang="en-US" sz="9600" b="1" cap="all" dirty="0">
              <a:ln w="0"/>
              <a:solidFill>
                <a:srgbClr val="FFFF00"/>
              </a:solidFill>
              <a:effectLst/>
            </a:endParaRPr>
          </a:p>
        </p:txBody>
      </p:sp>
    </p:spTree>
    <p:extLst>
      <p:ext uri="{BB962C8B-B14F-4D97-AF65-F5344CB8AC3E}">
        <p14:creationId xmlns:p14="http://schemas.microsoft.com/office/powerpoint/2010/main" val="1670071337"/>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96529"/>
          </a:xfrm>
        </p:spPr>
        <p:txBody>
          <a:bodyPr>
            <a:normAutofit/>
          </a:bodyPr>
          <a:lstStyle/>
          <a:p>
            <a:r>
              <a:rPr lang="en-US" sz="6000" dirty="0" smtClean="0">
                <a:solidFill>
                  <a:srgbClr val="000090"/>
                </a:solidFill>
              </a:rPr>
              <a:t>What was the policy that allowed the U.S. to trade in China during the early 20</a:t>
            </a:r>
            <a:r>
              <a:rPr lang="en-US" sz="6000" baseline="30000" dirty="0" smtClean="0">
                <a:solidFill>
                  <a:srgbClr val="000090"/>
                </a:solidFill>
              </a:rPr>
              <a:t>th</a:t>
            </a:r>
            <a:r>
              <a:rPr lang="en-US" sz="6000" dirty="0" smtClean="0">
                <a:solidFill>
                  <a:srgbClr val="000090"/>
                </a:solidFill>
              </a:rPr>
              <a:t> century? </a:t>
            </a:r>
            <a:endParaRPr lang="en-US" sz="6000" dirty="0">
              <a:solidFill>
                <a:srgbClr val="000090"/>
              </a:solidFill>
            </a:endParaRPr>
          </a:p>
        </p:txBody>
      </p:sp>
    </p:spTree>
    <p:extLst>
      <p:ext uri="{BB962C8B-B14F-4D97-AF65-F5344CB8AC3E}">
        <p14:creationId xmlns:p14="http://schemas.microsoft.com/office/powerpoint/2010/main" val="2323852122"/>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Open Door Notes or Policy </a:t>
            </a:r>
            <a:endParaRPr lang="en-US" sz="9600" dirty="0">
              <a:solidFill>
                <a:srgbClr val="FF0000"/>
              </a:solidFill>
            </a:endParaRPr>
          </a:p>
        </p:txBody>
      </p:sp>
    </p:spTree>
    <p:extLst>
      <p:ext uri="{BB962C8B-B14F-4D97-AF65-F5344CB8AC3E}">
        <p14:creationId xmlns:p14="http://schemas.microsoft.com/office/powerpoint/2010/main" val="2441494396"/>
      </p:ext>
    </p:extLst>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5</a:t>
            </a:r>
            <a:endParaRPr lang="en-US" sz="9600" b="1" cap="all" dirty="0">
              <a:ln w="0"/>
              <a:solidFill>
                <a:srgbClr val="FFFF00"/>
              </a:solidFill>
              <a:effectLst/>
            </a:endParaRPr>
          </a:p>
        </p:txBody>
      </p:sp>
    </p:spTree>
    <p:extLst>
      <p:ext uri="{BB962C8B-B14F-4D97-AF65-F5344CB8AC3E}">
        <p14:creationId xmlns:p14="http://schemas.microsoft.com/office/powerpoint/2010/main" val="275127307"/>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Autofit/>
          </a:bodyPr>
          <a:lstStyle/>
          <a:p>
            <a:r>
              <a:rPr lang="en-US" sz="7200" dirty="0" smtClean="0">
                <a:solidFill>
                  <a:srgbClr val="000090"/>
                </a:solidFill>
              </a:rPr>
              <a:t>Which Civil Rights group would Stokely Carmichael and Malcolm X most likely be associated with? </a:t>
            </a:r>
            <a:endParaRPr lang="en-US" sz="7200" dirty="0">
              <a:solidFill>
                <a:srgbClr val="000090"/>
              </a:solidFill>
            </a:endParaRPr>
          </a:p>
        </p:txBody>
      </p:sp>
    </p:spTree>
    <p:extLst>
      <p:ext uri="{BB962C8B-B14F-4D97-AF65-F5344CB8AC3E}">
        <p14:creationId xmlns:p14="http://schemas.microsoft.com/office/powerpoint/2010/main" val="3049125135"/>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Black Panthers </a:t>
            </a:r>
            <a:endParaRPr lang="en-US" sz="9600" dirty="0">
              <a:solidFill>
                <a:srgbClr val="FF0000"/>
              </a:solidFill>
            </a:endParaRPr>
          </a:p>
        </p:txBody>
      </p:sp>
    </p:spTree>
    <p:extLst>
      <p:ext uri="{BB962C8B-B14F-4D97-AF65-F5344CB8AC3E}">
        <p14:creationId xmlns:p14="http://schemas.microsoft.com/office/powerpoint/2010/main" val="2374272551"/>
      </p:ext>
    </p:extLst>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6</a:t>
            </a:r>
            <a:endParaRPr lang="en-US" sz="9600" b="1" cap="all" dirty="0">
              <a:ln w="0"/>
              <a:solidFill>
                <a:srgbClr val="FFFF00"/>
              </a:solidFill>
              <a:effectLst/>
            </a:endParaRPr>
          </a:p>
        </p:txBody>
      </p:sp>
    </p:spTree>
    <p:extLst>
      <p:ext uri="{BB962C8B-B14F-4D97-AF65-F5344CB8AC3E}">
        <p14:creationId xmlns:p14="http://schemas.microsoft.com/office/powerpoint/2010/main" val="943803389"/>
      </p:ext>
    </p:extLst>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54195"/>
          </a:xfrm>
        </p:spPr>
        <p:txBody>
          <a:bodyPr>
            <a:normAutofit/>
          </a:bodyPr>
          <a:lstStyle/>
          <a:p>
            <a:r>
              <a:rPr lang="en-US" sz="5400" dirty="0" smtClean="0">
                <a:solidFill>
                  <a:srgbClr val="000090"/>
                </a:solidFill>
              </a:rPr>
              <a:t/>
            </a:r>
            <a:br>
              <a:rPr lang="en-US" sz="5400" dirty="0" smtClean="0">
                <a:solidFill>
                  <a:srgbClr val="000090"/>
                </a:solidFill>
              </a:rPr>
            </a:br>
            <a:r>
              <a:rPr lang="en-US" sz="5400" dirty="0">
                <a:solidFill>
                  <a:srgbClr val="000090"/>
                </a:solidFill>
              </a:rPr>
              <a:t/>
            </a:r>
            <a:br>
              <a:rPr lang="en-US" sz="5400" dirty="0">
                <a:solidFill>
                  <a:srgbClr val="000090"/>
                </a:solidFill>
              </a:rPr>
            </a:br>
            <a:r>
              <a:rPr lang="en-US" sz="5400" dirty="0" smtClean="0">
                <a:solidFill>
                  <a:srgbClr val="000090"/>
                </a:solidFill>
              </a:rPr>
              <a:t/>
            </a:r>
            <a:br>
              <a:rPr lang="en-US" sz="5400" dirty="0" smtClean="0">
                <a:solidFill>
                  <a:srgbClr val="000090"/>
                </a:solidFill>
              </a:rPr>
            </a:br>
            <a:r>
              <a:rPr lang="en-US" sz="5400" dirty="0">
                <a:solidFill>
                  <a:srgbClr val="000090"/>
                </a:solidFill>
              </a:rPr>
              <a:t/>
            </a:r>
            <a:br>
              <a:rPr lang="en-US" sz="5400" dirty="0">
                <a:solidFill>
                  <a:srgbClr val="000090"/>
                </a:solidFill>
              </a:rPr>
            </a:br>
            <a:r>
              <a:rPr lang="en-US" sz="5400" dirty="0" smtClean="0">
                <a:solidFill>
                  <a:srgbClr val="000090"/>
                </a:solidFill>
              </a:rPr>
              <a:t>The 1973 oil crisis made Americans realize?</a:t>
            </a:r>
            <a:endParaRPr lang="en-US" sz="5400" dirty="0">
              <a:solidFill>
                <a:srgbClr val="000090"/>
              </a:solidFill>
            </a:endParaRPr>
          </a:p>
        </p:txBody>
      </p:sp>
      <p:pic>
        <p:nvPicPr>
          <p:cNvPr id="3" name="Picture 2" descr="Screen Shot 2017-11-28 at 1.58.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66" y="423333"/>
            <a:ext cx="4711700" cy="3314700"/>
          </a:xfrm>
          <a:prstGeom prst="rect">
            <a:avLst/>
          </a:prstGeom>
        </p:spPr>
      </p:pic>
    </p:spTree>
    <p:extLst>
      <p:ext uri="{BB962C8B-B14F-4D97-AF65-F5344CB8AC3E}">
        <p14:creationId xmlns:p14="http://schemas.microsoft.com/office/powerpoint/2010/main" val="231899138"/>
      </p:ext>
    </p:extLst>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Autofit/>
          </a:bodyPr>
          <a:lstStyle/>
          <a:p>
            <a:r>
              <a:rPr lang="en-US" sz="6000" dirty="0" smtClean="0">
                <a:solidFill>
                  <a:srgbClr val="FF0000"/>
                </a:solidFill>
              </a:rPr>
              <a:t>The U.S. is dependent on foreign oil</a:t>
            </a:r>
          </a:p>
          <a:p>
            <a:r>
              <a:rPr lang="en-US" sz="6000" dirty="0" smtClean="0">
                <a:solidFill>
                  <a:srgbClr val="FF0000"/>
                </a:solidFill>
              </a:rPr>
              <a:t>U.S. involvement in the Middle East </a:t>
            </a:r>
            <a:endParaRPr lang="en-US" sz="6000" dirty="0">
              <a:solidFill>
                <a:srgbClr val="FF0000"/>
              </a:solidFill>
            </a:endParaRPr>
          </a:p>
        </p:txBody>
      </p:sp>
    </p:spTree>
    <p:extLst>
      <p:ext uri="{BB962C8B-B14F-4D97-AF65-F5344CB8AC3E}">
        <p14:creationId xmlns:p14="http://schemas.microsoft.com/office/powerpoint/2010/main" val="3076119138"/>
      </p:ext>
    </p:extLst>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7</a:t>
            </a:r>
            <a:endParaRPr lang="en-US" sz="9600" b="1" cap="all" dirty="0">
              <a:ln w="0"/>
              <a:solidFill>
                <a:srgbClr val="FFFF00"/>
              </a:solidFill>
              <a:effectLst/>
            </a:endParaRPr>
          </a:p>
        </p:txBody>
      </p:sp>
    </p:spTree>
    <p:extLst>
      <p:ext uri="{BB962C8B-B14F-4D97-AF65-F5344CB8AC3E}">
        <p14:creationId xmlns:p14="http://schemas.microsoft.com/office/powerpoint/2010/main" val="32151380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#6</a:t>
            </a:r>
            <a:endParaRPr lang="en-US" sz="9600" b="1" cap="all" dirty="0">
              <a:ln w="0"/>
              <a:solidFill>
                <a:srgbClr val="FFFF00"/>
              </a:solidFill>
              <a:effectLst/>
            </a:endParaRPr>
          </a:p>
        </p:txBody>
      </p:sp>
    </p:spTree>
    <p:extLst>
      <p:ext uri="{BB962C8B-B14F-4D97-AF65-F5344CB8AC3E}">
        <p14:creationId xmlns:p14="http://schemas.microsoft.com/office/powerpoint/2010/main" val="3496086894"/>
      </p:ext>
    </p:extLst>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588529"/>
          </a:xfrm>
        </p:spPr>
        <p:txBody>
          <a:bodyPr>
            <a:normAutofit/>
          </a:bodyPr>
          <a:lstStyle/>
          <a:p>
            <a:r>
              <a:rPr lang="en-US" sz="6600" dirty="0" smtClean="0">
                <a:solidFill>
                  <a:srgbClr val="000090"/>
                </a:solidFill>
              </a:rPr>
              <a:t>What is the court case that overturned Plessey v Ferguson? </a:t>
            </a:r>
            <a:endParaRPr lang="en-US" sz="6600" dirty="0">
              <a:solidFill>
                <a:srgbClr val="000090"/>
              </a:solidFill>
            </a:endParaRPr>
          </a:p>
        </p:txBody>
      </p:sp>
    </p:spTree>
    <p:extLst>
      <p:ext uri="{BB962C8B-B14F-4D97-AF65-F5344CB8AC3E}">
        <p14:creationId xmlns:p14="http://schemas.microsoft.com/office/powerpoint/2010/main" val="233915367"/>
      </p:ext>
    </p:extLst>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Brown V Board of Education </a:t>
            </a:r>
            <a:endParaRPr lang="en-US" sz="9600" dirty="0">
              <a:solidFill>
                <a:srgbClr val="FF0000"/>
              </a:solidFill>
            </a:endParaRPr>
          </a:p>
        </p:txBody>
      </p:sp>
    </p:spTree>
    <p:extLst>
      <p:ext uri="{BB962C8B-B14F-4D97-AF65-F5344CB8AC3E}">
        <p14:creationId xmlns:p14="http://schemas.microsoft.com/office/powerpoint/2010/main" val="300760905"/>
      </p:ext>
    </p:extLst>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8</a:t>
            </a:r>
            <a:endParaRPr lang="en-US" sz="9600" b="1" cap="all" dirty="0">
              <a:ln w="0"/>
              <a:solidFill>
                <a:srgbClr val="FFFF00"/>
              </a:solidFill>
              <a:effectLst/>
            </a:endParaRPr>
          </a:p>
        </p:txBody>
      </p:sp>
    </p:spTree>
    <p:extLst>
      <p:ext uri="{BB962C8B-B14F-4D97-AF65-F5344CB8AC3E}">
        <p14:creationId xmlns:p14="http://schemas.microsoft.com/office/powerpoint/2010/main" val="3941022046"/>
      </p:ext>
    </p:extLst>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Autofit/>
          </a:bodyPr>
          <a:lstStyle/>
          <a:p>
            <a:r>
              <a:rPr lang="en-US" sz="9600" dirty="0" smtClean="0">
                <a:solidFill>
                  <a:srgbClr val="000090"/>
                </a:solidFill>
              </a:rPr>
              <a:t>What did the Civil Rights Act of 1964 accomplish? </a:t>
            </a:r>
            <a:endParaRPr lang="en-US" sz="9600" dirty="0">
              <a:solidFill>
                <a:srgbClr val="000090"/>
              </a:solidFill>
            </a:endParaRPr>
          </a:p>
        </p:txBody>
      </p:sp>
    </p:spTree>
    <p:extLst>
      <p:ext uri="{BB962C8B-B14F-4D97-AF65-F5344CB8AC3E}">
        <p14:creationId xmlns:p14="http://schemas.microsoft.com/office/powerpoint/2010/main" val="1157801075"/>
      </p:ext>
    </p:extLst>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Autofit/>
          </a:bodyPr>
          <a:lstStyle/>
          <a:p>
            <a:r>
              <a:rPr lang="en-US" sz="7200" dirty="0" smtClean="0">
                <a:solidFill>
                  <a:srgbClr val="FF0000"/>
                </a:solidFill>
              </a:rPr>
              <a:t>Outlawed segregation in Public accommodation </a:t>
            </a:r>
            <a:endParaRPr lang="en-US" sz="7200" dirty="0">
              <a:solidFill>
                <a:srgbClr val="FF0000"/>
              </a:solidFill>
            </a:endParaRPr>
          </a:p>
        </p:txBody>
      </p:sp>
    </p:spTree>
    <p:extLst>
      <p:ext uri="{BB962C8B-B14F-4D97-AF65-F5344CB8AC3E}">
        <p14:creationId xmlns:p14="http://schemas.microsoft.com/office/powerpoint/2010/main" val="2349983935"/>
      </p:ext>
    </p:extLst>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1</a:t>
            </a:r>
            <a:r>
              <a:rPr lang="en-US" sz="9600" b="1" cap="all" dirty="0" smtClean="0">
                <a:ln w="0"/>
                <a:solidFill>
                  <a:srgbClr val="FFFF00"/>
                </a:solidFill>
              </a:rPr>
              <a:t>9</a:t>
            </a:r>
            <a:endParaRPr lang="en-US" sz="9600" b="1" cap="all" dirty="0">
              <a:ln w="0"/>
              <a:solidFill>
                <a:srgbClr val="FFFF00"/>
              </a:solidFill>
              <a:effectLst/>
            </a:endParaRPr>
          </a:p>
        </p:txBody>
      </p:sp>
    </p:spTree>
    <p:extLst>
      <p:ext uri="{BB962C8B-B14F-4D97-AF65-F5344CB8AC3E}">
        <p14:creationId xmlns:p14="http://schemas.microsoft.com/office/powerpoint/2010/main" val="2235613339"/>
      </p:ext>
    </p:extLst>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81195"/>
          </a:xfrm>
        </p:spPr>
        <p:txBody>
          <a:bodyPr>
            <a:noAutofit/>
          </a:bodyPr>
          <a:lstStyle/>
          <a:p>
            <a:r>
              <a:rPr lang="en-US" sz="6000" dirty="0" smtClean="0">
                <a:solidFill>
                  <a:srgbClr val="000090"/>
                </a:solidFill>
              </a:rPr>
              <a:t>An intelligence war that lasted from 1945-1991. The U.S. and Soviet Union competed for influence throughout the world. Communism versus Democracy. </a:t>
            </a:r>
            <a:endParaRPr lang="en-US" sz="6000" dirty="0">
              <a:solidFill>
                <a:srgbClr val="000090"/>
              </a:solidFill>
            </a:endParaRPr>
          </a:p>
        </p:txBody>
      </p:sp>
    </p:spTree>
    <p:extLst>
      <p:ext uri="{BB962C8B-B14F-4D97-AF65-F5344CB8AC3E}">
        <p14:creationId xmlns:p14="http://schemas.microsoft.com/office/powerpoint/2010/main" val="3401405232"/>
      </p:ext>
    </p:extLst>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Cold War </a:t>
            </a:r>
            <a:endParaRPr lang="en-US" sz="9600" dirty="0">
              <a:solidFill>
                <a:srgbClr val="FF0000"/>
              </a:solidFill>
            </a:endParaRPr>
          </a:p>
        </p:txBody>
      </p:sp>
    </p:spTree>
    <p:extLst>
      <p:ext uri="{BB962C8B-B14F-4D97-AF65-F5344CB8AC3E}">
        <p14:creationId xmlns:p14="http://schemas.microsoft.com/office/powerpoint/2010/main" val="1689256291"/>
      </p:ext>
    </p:extLst>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a:ln w="0"/>
                <a:solidFill>
                  <a:srgbClr val="FFFF00"/>
                </a:solidFill>
              </a:rPr>
              <a:t>2</a:t>
            </a:r>
            <a:r>
              <a:rPr lang="en-US" sz="9600" b="1" cap="all" dirty="0" smtClean="0">
                <a:ln w="0"/>
                <a:solidFill>
                  <a:srgbClr val="FFFF00"/>
                </a:solidFill>
              </a:rPr>
              <a:t>0</a:t>
            </a:r>
            <a:endParaRPr lang="en-US" sz="9600" b="1" cap="all" dirty="0">
              <a:ln w="0"/>
              <a:solidFill>
                <a:srgbClr val="FFFF00"/>
              </a:solidFill>
              <a:effectLst/>
            </a:endParaRPr>
          </a:p>
        </p:txBody>
      </p:sp>
    </p:spTree>
    <p:extLst>
      <p:ext uri="{BB962C8B-B14F-4D97-AF65-F5344CB8AC3E}">
        <p14:creationId xmlns:p14="http://schemas.microsoft.com/office/powerpoint/2010/main" val="2222364360"/>
      </p:ext>
    </p:extLst>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9362"/>
          </a:xfrm>
        </p:spPr>
        <p:txBody>
          <a:bodyPr>
            <a:noAutofit/>
          </a:bodyPr>
          <a:lstStyle/>
          <a:p>
            <a:r>
              <a:rPr lang="en-US" sz="3600" b="1" dirty="0" smtClean="0">
                <a:solidFill>
                  <a:srgbClr val="000090"/>
                </a:solidFill>
              </a:rPr>
              <a:t>Q= This excerpt deals with what American policy?</a:t>
            </a:r>
            <a:r>
              <a:rPr lang="en-US" sz="3600" b="1" dirty="0" smtClean="0"/>
              <a:t/>
            </a:r>
            <a:br>
              <a:rPr lang="en-US" sz="3600" b="1" dirty="0" smtClean="0"/>
            </a:br>
            <a:r>
              <a:rPr lang="en-US" sz="3600" b="1" dirty="0"/>
              <a:t/>
            </a:r>
            <a:br>
              <a:rPr lang="en-US" sz="3600" b="1" dirty="0"/>
            </a:br>
            <a:r>
              <a:rPr lang="en-US" sz="3600" b="1" dirty="0" smtClean="0"/>
              <a:t>In </a:t>
            </a:r>
            <a:r>
              <a:rPr lang="en-US" sz="3600" b="1" dirty="0"/>
              <a:t>considering the requirements for the rehabilitation of Europe, the physical loss of life, the visible destruction of cities, factories, mines, and railroads was correctly estimated, but it has become obvious… that this … was probably less serious than the dislocation of the entire fabric of European economy. </a:t>
            </a:r>
            <a:r>
              <a:rPr lang="en-US" sz="3600" dirty="0"/>
              <a:t/>
            </a:r>
            <a:br>
              <a:rPr lang="en-US" sz="3600" dirty="0"/>
            </a:br>
            <a:endParaRPr lang="en-US" sz="3600" dirty="0"/>
          </a:p>
        </p:txBody>
      </p:sp>
    </p:spTree>
    <p:extLst>
      <p:ext uri="{BB962C8B-B14F-4D97-AF65-F5344CB8AC3E}">
        <p14:creationId xmlns:p14="http://schemas.microsoft.com/office/powerpoint/2010/main" val="15156840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96"/>
            <a:ext cx="8229600" cy="6457745"/>
          </a:xfrm>
        </p:spPr>
        <p:txBody>
          <a:bodyPr/>
          <a:lstStyle/>
          <a:p>
            <a:pPr marL="0" lvl="0" indent="0">
              <a:buNone/>
            </a:pPr>
            <a:r>
              <a:rPr lang="en-US" sz="4000" dirty="0" smtClean="0">
                <a:solidFill>
                  <a:srgbClr val="000090"/>
                </a:solidFill>
              </a:rPr>
              <a:t>Q=What </a:t>
            </a:r>
            <a:r>
              <a:rPr lang="en-US" sz="4000" dirty="0">
                <a:solidFill>
                  <a:srgbClr val="000090"/>
                </a:solidFill>
              </a:rPr>
              <a:t>prompted many industrialists to support open immigration policies in the late 1800s? </a:t>
            </a:r>
            <a:endParaRPr lang="en-US" sz="4000" dirty="0" smtClean="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Industrialists </a:t>
            </a:r>
            <a:r>
              <a:rPr lang="en-US" sz="2800" dirty="0">
                <a:solidFill>
                  <a:srgbClr val="FF0000"/>
                </a:solidFill>
              </a:rPr>
              <a:t>got most of their new innovations from </a:t>
            </a:r>
            <a:r>
              <a:rPr lang="en-US" sz="2800" dirty="0" smtClean="0">
                <a:solidFill>
                  <a:srgbClr val="FF0000"/>
                </a:solidFill>
              </a:rPr>
              <a:t> 	immigrants</a:t>
            </a:r>
            <a:r>
              <a:rPr lang="en-US" sz="2800" dirty="0">
                <a:solidFill>
                  <a:srgbClr val="FF0000"/>
                </a:solidFill>
              </a:rPr>
              <a:t>. </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B. Most </a:t>
            </a:r>
            <a:r>
              <a:rPr lang="en-US" sz="2800" dirty="0">
                <a:solidFill>
                  <a:srgbClr val="FF0000"/>
                </a:solidFill>
              </a:rPr>
              <a:t>immigrants were wealthy and willing to invest </a:t>
            </a:r>
            <a:r>
              <a:rPr lang="en-US" sz="2800" dirty="0" smtClean="0">
                <a:solidFill>
                  <a:srgbClr val="FF0000"/>
                </a:solidFill>
              </a:rPr>
              <a:t>	in </a:t>
            </a:r>
            <a:r>
              <a:rPr lang="en-US" sz="2800" dirty="0">
                <a:solidFill>
                  <a:srgbClr val="FF0000"/>
                </a:solidFill>
              </a:rPr>
              <a:t>new industries. </a:t>
            </a:r>
            <a:endParaRPr lang="en-US" sz="2800" dirty="0" smtClean="0">
              <a:solidFill>
                <a:srgbClr val="FF0000"/>
              </a:solidFill>
            </a:endParaRPr>
          </a:p>
          <a:p>
            <a:pPr marL="0" lvl="0" indent="0">
              <a:buNone/>
            </a:pPr>
            <a:r>
              <a:rPr lang="en-US" sz="2800" dirty="0" smtClean="0">
                <a:solidFill>
                  <a:srgbClr val="FF0000"/>
                </a:solidFill>
              </a:rPr>
              <a:t>C. Immigrants </a:t>
            </a:r>
            <a:r>
              <a:rPr lang="en-US" sz="2800" dirty="0">
                <a:solidFill>
                  <a:srgbClr val="FF0000"/>
                </a:solidFill>
              </a:rPr>
              <a:t>provided a large source of inexpensive </a:t>
            </a:r>
            <a:r>
              <a:rPr lang="en-US" sz="2800" dirty="0" smtClean="0">
                <a:solidFill>
                  <a:srgbClr val="FF0000"/>
                </a:solidFill>
              </a:rPr>
              <a:t>	labor</a:t>
            </a:r>
            <a:r>
              <a:rPr lang="en-US" sz="2800" dirty="0">
                <a:solidFill>
                  <a:srgbClr val="FF0000"/>
                </a:solidFill>
              </a:rPr>
              <a:t>. </a:t>
            </a:r>
          </a:p>
          <a:p>
            <a:pPr marL="0" lvl="0" indent="0">
              <a:buNone/>
            </a:pPr>
            <a:r>
              <a:rPr lang="en-US" sz="2800" dirty="0" smtClean="0">
                <a:solidFill>
                  <a:srgbClr val="FF0000"/>
                </a:solidFill>
              </a:rPr>
              <a:t>D. Industrialists </a:t>
            </a:r>
            <a:r>
              <a:rPr lang="en-US" sz="2800" dirty="0">
                <a:solidFill>
                  <a:srgbClr val="FF0000"/>
                </a:solidFill>
              </a:rPr>
              <a:t>needed skilled workers to serve in </a:t>
            </a:r>
            <a:r>
              <a:rPr lang="en-US" sz="2800" dirty="0" smtClean="0">
                <a:solidFill>
                  <a:srgbClr val="FF0000"/>
                </a:solidFill>
              </a:rPr>
              <a:t>	management </a:t>
            </a:r>
            <a:r>
              <a:rPr lang="en-US" sz="2800" dirty="0">
                <a:solidFill>
                  <a:srgbClr val="FF0000"/>
                </a:solidFill>
              </a:rPr>
              <a:t>roles. </a:t>
            </a:r>
          </a:p>
          <a:p>
            <a:endParaRPr lang="en-US" dirty="0"/>
          </a:p>
        </p:txBody>
      </p:sp>
    </p:spTree>
    <p:extLst>
      <p:ext uri="{BB962C8B-B14F-4D97-AF65-F5344CB8AC3E}">
        <p14:creationId xmlns:p14="http://schemas.microsoft.com/office/powerpoint/2010/main" val="2412107821"/>
      </p:ext>
    </p:extLst>
  </p:cSld>
  <p:clrMapOvr>
    <a:masterClrMapping/>
  </p:clrMapOvr>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Marshall Plan </a:t>
            </a:r>
            <a:endParaRPr lang="en-US" sz="9600" dirty="0">
              <a:solidFill>
                <a:srgbClr val="FF0000"/>
              </a:solidFill>
            </a:endParaRPr>
          </a:p>
        </p:txBody>
      </p:sp>
    </p:spTree>
    <p:extLst>
      <p:ext uri="{BB962C8B-B14F-4D97-AF65-F5344CB8AC3E}">
        <p14:creationId xmlns:p14="http://schemas.microsoft.com/office/powerpoint/2010/main" val="2452268872"/>
      </p:ext>
    </p:extLst>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r>
              <a:rPr lang="en-US" sz="9600" b="1" cap="all" dirty="0">
                <a:ln w="0"/>
                <a:solidFill>
                  <a:srgbClr val="FFFF00"/>
                </a:solidFill>
              </a:rPr>
              <a:t>1</a:t>
            </a:r>
            <a:endParaRPr lang="en-US" sz="9600" b="1" cap="all" dirty="0">
              <a:ln w="0"/>
              <a:solidFill>
                <a:srgbClr val="FFFF00"/>
              </a:solidFill>
              <a:effectLst/>
            </a:endParaRPr>
          </a:p>
        </p:txBody>
      </p:sp>
    </p:spTree>
    <p:extLst>
      <p:ext uri="{BB962C8B-B14F-4D97-AF65-F5344CB8AC3E}">
        <p14:creationId xmlns:p14="http://schemas.microsoft.com/office/powerpoint/2010/main" val="2798414391"/>
      </p:ext>
    </p:extLst>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0"/>
                </a:solidFill>
              </a:rPr>
              <a:t>Q=Which Civil Rights strategy is being used in this picture? </a:t>
            </a:r>
            <a:endParaRPr lang="en-US" dirty="0">
              <a:solidFill>
                <a:srgbClr val="000090"/>
              </a:solidFill>
            </a:endParaRPr>
          </a:p>
        </p:txBody>
      </p:sp>
      <p:pic>
        <p:nvPicPr>
          <p:cNvPr id="3" name="Picture 2" descr="Screen Shot 2017-11-28 at 7.13.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21" y="1629833"/>
            <a:ext cx="7803445" cy="4699000"/>
          </a:xfrm>
          <a:prstGeom prst="rect">
            <a:avLst/>
          </a:prstGeom>
        </p:spPr>
      </p:pic>
    </p:spTree>
    <p:extLst>
      <p:ext uri="{BB962C8B-B14F-4D97-AF65-F5344CB8AC3E}">
        <p14:creationId xmlns:p14="http://schemas.microsoft.com/office/powerpoint/2010/main" val="1294830689"/>
      </p:ext>
    </p:extLst>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Sit-In</a:t>
            </a:r>
            <a:endParaRPr lang="en-US" sz="9600" dirty="0">
              <a:solidFill>
                <a:srgbClr val="FF0000"/>
              </a:solidFill>
            </a:endParaRPr>
          </a:p>
        </p:txBody>
      </p:sp>
    </p:spTree>
    <p:extLst>
      <p:ext uri="{BB962C8B-B14F-4D97-AF65-F5344CB8AC3E}">
        <p14:creationId xmlns:p14="http://schemas.microsoft.com/office/powerpoint/2010/main" val="3762397435"/>
      </p:ext>
    </p:extLst>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22</a:t>
            </a:r>
            <a:endParaRPr lang="en-US" sz="9600" b="1" cap="all" dirty="0">
              <a:ln w="0"/>
              <a:solidFill>
                <a:srgbClr val="FFFF00"/>
              </a:solidFill>
              <a:effectLst/>
            </a:endParaRPr>
          </a:p>
        </p:txBody>
      </p:sp>
    </p:spTree>
    <p:extLst>
      <p:ext uri="{BB962C8B-B14F-4D97-AF65-F5344CB8AC3E}">
        <p14:creationId xmlns:p14="http://schemas.microsoft.com/office/powerpoint/2010/main" val="2141469879"/>
      </p:ext>
    </p:extLst>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44695"/>
          </a:xfrm>
        </p:spPr>
        <p:txBody>
          <a:bodyPr>
            <a:normAutofit/>
          </a:bodyPr>
          <a:lstStyle/>
          <a:p>
            <a:r>
              <a:rPr lang="en-US" sz="7200" dirty="0" smtClean="0">
                <a:solidFill>
                  <a:srgbClr val="000090"/>
                </a:solidFill>
              </a:rPr>
              <a:t>Name the most successful Civil Rights group that attacked the legal system? </a:t>
            </a:r>
            <a:endParaRPr lang="en-US" sz="7200" dirty="0">
              <a:solidFill>
                <a:srgbClr val="000090"/>
              </a:solidFill>
            </a:endParaRPr>
          </a:p>
        </p:txBody>
      </p:sp>
    </p:spTree>
    <p:extLst>
      <p:ext uri="{BB962C8B-B14F-4D97-AF65-F5344CB8AC3E}">
        <p14:creationId xmlns:p14="http://schemas.microsoft.com/office/powerpoint/2010/main" val="1493854113"/>
      </p:ext>
    </p:extLst>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NAACP</a:t>
            </a:r>
            <a:endParaRPr lang="en-US" sz="9600" dirty="0">
              <a:solidFill>
                <a:srgbClr val="FF0000"/>
              </a:solidFill>
            </a:endParaRPr>
          </a:p>
        </p:txBody>
      </p:sp>
    </p:spTree>
    <p:extLst>
      <p:ext uri="{BB962C8B-B14F-4D97-AF65-F5344CB8AC3E}">
        <p14:creationId xmlns:p14="http://schemas.microsoft.com/office/powerpoint/2010/main" val="604326191"/>
      </p:ext>
    </p:extLst>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r>
              <a:rPr lang="en-US" sz="9600" b="1" cap="all" dirty="0">
                <a:ln w="0"/>
                <a:solidFill>
                  <a:srgbClr val="FFFF00"/>
                </a:solidFill>
              </a:rPr>
              <a:t>3</a:t>
            </a:r>
            <a:endParaRPr lang="en-US" sz="9600" b="1" cap="all" dirty="0">
              <a:ln w="0"/>
              <a:solidFill>
                <a:srgbClr val="FFFF00"/>
              </a:solidFill>
              <a:effectLst/>
            </a:endParaRPr>
          </a:p>
        </p:txBody>
      </p:sp>
    </p:spTree>
    <p:extLst>
      <p:ext uri="{BB962C8B-B14F-4D97-AF65-F5344CB8AC3E}">
        <p14:creationId xmlns:p14="http://schemas.microsoft.com/office/powerpoint/2010/main" val="2494571735"/>
      </p:ext>
    </p:extLst>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327473"/>
          </a:xfrm>
        </p:spPr>
        <p:txBody>
          <a:bodyPr>
            <a:normAutofit/>
          </a:bodyPr>
          <a:lstStyle/>
          <a:p>
            <a:r>
              <a:rPr lang="en-US" sz="9600" dirty="0" smtClean="0">
                <a:solidFill>
                  <a:srgbClr val="000090"/>
                </a:solidFill>
              </a:rPr>
              <a:t>What is the 17</a:t>
            </a:r>
            <a:r>
              <a:rPr lang="en-US" sz="9600" baseline="30000" dirty="0" smtClean="0">
                <a:solidFill>
                  <a:srgbClr val="000090"/>
                </a:solidFill>
              </a:rPr>
              <a:t>th</a:t>
            </a:r>
            <a:r>
              <a:rPr lang="en-US" sz="9600" dirty="0" smtClean="0">
                <a:solidFill>
                  <a:srgbClr val="000090"/>
                </a:solidFill>
              </a:rPr>
              <a:t> Amendment?</a:t>
            </a:r>
            <a:endParaRPr lang="en-US" sz="9600" dirty="0">
              <a:solidFill>
                <a:srgbClr val="000090"/>
              </a:solidFill>
            </a:endParaRPr>
          </a:p>
        </p:txBody>
      </p:sp>
    </p:spTree>
    <p:extLst>
      <p:ext uri="{BB962C8B-B14F-4D97-AF65-F5344CB8AC3E}">
        <p14:creationId xmlns:p14="http://schemas.microsoft.com/office/powerpoint/2010/main" val="3755024265"/>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Direct election of senators </a:t>
            </a:r>
            <a:endParaRPr lang="en-US" sz="9600" dirty="0">
              <a:solidFill>
                <a:srgbClr val="FF0000"/>
              </a:solidFill>
            </a:endParaRPr>
          </a:p>
        </p:txBody>
      </p:sp>
    </p:spTree>
    <p:extLst>
      <p:ext uri="{BB962C8B-B14F-4D97-AF65-F5344CB8AC3E}">
        <p14:creationId xmlns:p14="http://schemas.microsoft.com/office/powerpoint/2010/main" val="32737112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sz="9600" dirty="0">
                <a:solidFill>
                  <a:srgbClr val="FF0000"/>
                </a:solidFill>
              </a:rPr>
              <a:t>C. Immigrants provided a large source of </a:t>
            </a:r>
            <a:r>
              <a:rPr lang="en-US" sz="9600" dirty="0" smtClean="0">
                <a:solidFill>
                  <a:srgbClr val="FF0000"/>
                </a:solidFill>
              </a:rPr>
              <a:t>inexpensive </a:t>
            </a:r>
            <a:r>
              <a:rPr lang="en-US" sz="9600" dirty="0">
                <a:solidFill>
                  <a:srgbClr val="FF0000"/>
                </a:solidFill>
              </a:rPr>
              <a:t>	labor. </a:t>
            </a:r>
          </a:p>
          <a:p>
            <a:endParaRPr lang="en-US" dirty="0"/>
          </a:p>
        </p:txBody>
      </p:sp>
    </p:spTree>
    <p:extLst>
      <p:ext uri="{BB962C8B-B14F-4D97-AF65-F5344CB8AC3E}">
        <p14:creationId xmlns:p14="http://schemas.microsoft.com/office/powerpoint/2010/main" val="2836511684"/>
      </p:ext>
    </p:extLst>
  </p:cSld>
  <p:clrMapOvr>
    <a:masterClrMapping/>
  </p:clrMapOvr>
  <p:timing>
    <p:tnLst>
      <p:par>
        <p:cTn xmlns:p14="http://schemas.microsoft.com/office/powerpoint/2010/mai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24</a:t>
            </a:r>
            <a:endParaRPr lang="en-US" sz="9600" b="1" cap="all" dirty="0">
              <a:ln w="0"/>
              <a:solidFill>
                <a:srgbClr val="FFFF00"/>
              </a:solidFill>
              <a:effectLst/>
            </a:endParaRPr>
          </a:p>
        </p:txBody>
      </p:sp>
    </p:spTree>
    <p:extLst>
      <p:ext uri="{BB962C8B-B14F-4D97-AF65-F5344CB8AC3E}">
        <p14:creationId xmlns:p14="http://schemas.microsoft.com/office/powerpoint/2010/main" val="983743335"/>
      </p:ext>
    </p:extLst>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0090"/>
                </a:solidFill>
              </a:rPr>
              <a:t>What is this U.S. event? </a:t>
            </a:r>
            <a:endParaRPr lang="en-US" sz="6000" dirty="0">
              <a:solidFill>
                <a:srgbClr val="000090"/>
              </a:solidFill>
            </a:endParaRPr>
          </a:p>
        </p:txBody>
      </p:sp>
      <p:pic>
        <p:nvPicPr>
          <p:cNvPr id="3" name="Picture 2" descr="Screen Shot 2017-11-28 at 7.19.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88" y="1417638"/>
            <a:ext cx="6845300" cy="4953528"/>
          </a:xfrm>
          <a:prstGeom prst="rect">
            <a:avLst/>
          </a:prstGeom>
        </p:spPr>
      </p:pic>
    </p:spTree>
    <p:extLst>
      <p:ext uri="{BB962C8B-B14F-4D97-AF65-F5344CB8AC3E}">
        <p14:creationId xmlns:p14="http://schemas.microsoft.com/office/powerpoint/2010/main" val="3730888280"/>
      </p:ext>
    </p:extLst>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Little Rock 9</a:t>
            </a:r>
            <a:endParaRPr lang="en-US" sz="9600" dirty="0">
              <a:solidFill>
                <a:srgbClr val="FF0000"/>
              </a:solidFill>
            </a:endParaRPr>
          </a:p>
        </p:txBody>
      </p:sp>
    </p:spTree>
    <p:extLst>
      <p:ext uri="{BB962C8B-B14F-4D97-AF65-F5344CB8AC3E}">
        <p14:creationId xmlns:p14="http://schemas.microsoft.com/office/powerpoint/2010/main" val="3897356562"/>
      </p:ext>
    </p:extLst>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r>
              <a:rPr lang="en-US" sz="9600" b="1" cap="all" dirty="0">
                <a:ln w="0"/>
                <a:solidFill>
                  <a:srgbClr val="FFFF00"/>
                </a:solidFill>
              </a:rPr>
              <a:t>5</a:t>
            </a:r>
            <a:endParaRPr lang="en-US" sz="9600" b="1" cap="all" dirty="0">
              <a:ln w="0"/>
              <a:solidFill>
                <a:srgbClr val="FFFF00"/>
              </a:solidFill>
              <a:effectLst/>
            </a:endParaRPr>
          </a:p>
        </p:txBody>
      </p:sp>
    </p:spTree>
    <p:extLst>
      <p:ext uri="{BB962C8B-B14F-4D97-AF65-F5344CB8AC3E}">
        <p14:creationId xmlns:p14="http://schemas.microsoft.com/office/powerpoint/2010/main" val="55167290"/>
      </p:ext>
    </p:extLst>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0140"/>
          </a:xfrm>
        </p:spPr>
        <p:txBody>
          <a:bodyPr>
            <a:noAutofit/>
          </a:bodyPr>
          <a:lstStyle/>
          <a:p>
            <a:r>
              <a:rPr lang="en-US" sz="9600" dirty="0" smtClean="0">
                <a:solidFill>
                  <a:srgbClr val="000090"/>
                </a:solidFill>
              </a:rPr>
              <a:t>What is the 18</a:t>
            </a:r>
            <a:r>
              <a:rPr lang="en-US" sz="9600" baseline="30000" dirty="0" smtClean="0">
                <a:solidFill>
                  <a:srgbClr val="000090"/>
                </a:solidFill>
              </a:rPr>
              <a:t>th</a:t>
            </a:r>
            <a:r>
              <a:rPr lang="en-US" sz="9600" dirty="0" smtClean="0">
                <a:solidFill>
                  <a:srgbClr val="000090"/>
                </a:solidFill>
              </a:rPr>
              <a:t> Amendment? </a:t>
            </a:r>
            <a:endParaRPr lang="en-US" sz="9600" dirty="0">
              <a:solidFill>
                <a:srgbClr val="000090"/>
              </a:solidFill>
            </a:endParaRPr>
          </a:p>
        </p:txBody>
      </p:sp>
    </p:spTree>
    <p:extLst>
      <p:ext uri="{BB962C8B-B14F-4D97-AF65-F5344CB8AC3E}">
        <p14:creationId xmlns:p14="http://schemas.microsoft.com/office/powerpoint/2010/main" val="1305722949"/>
      </p:ext>
    </p:extLst>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Prohibition </a:t>
            </a:r>
          </a:p>
          <a:p>
            <a:pPr marL="0" indent="0">
              <a:buNone/>
            </a:pPr>
            <a:r>
              <a:rPr lang="en-US" sz="9600" dirty="0" smtClean="0">
                <a:solidFill>
                  <a:srgbClr val="FF0000"/>
                </a:solidFill>
              </a:rPr>
              <a:t>No Diet Cokes</a:t>
            </a:r>
            <a:endParaRPr lang="en-US" sz="9600" dirty="0">
              <a:solidFill>
                <a:srgbClr val="FF0000"/>
              </a:solidFill>
            </a:endParaRPr>
          </a:p>
        </p:txBody>
      </p:sp>
    </p:spTree>
    <p:extLst>
      <p:ext uri="{BB962C8B-B14F-4D97-AF65-F5344CB8AC3E}">
        <p14:creationId xmlns:p14="http://schemas.microsoft.com/office/powerpoint/2010/main" val="4241674536"/>
      </p:ext>
    </p:extLst>
  </p:cSld>
  <p:clrMapOvr>
    <a:masterClrMapping/>
  </p:clrMapOvr>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r>
              <a:rPr lang="en-US" sz="9600" b="1" cap="all" dirty="0">
                <a:ln w="0"/>
                <a:solidFill>
                  <a:srgbClr val="FFFF00"/>
                </a:solidFill>
              </a:rPr>
              <a:t>6</a:t>
            </a:r>
            <a:endParaRPr lang="en-US" sz="9600" b="1" cap="all" dirty="0">
              <a:ln w="0"/>
              <a:solidFill>
                <a:srgbClr val="FFFF00"/>
              </a:solidFill>
              <a:effectLst/>
            </a:endParaRPr>
          </a:p>
        </p:txBody>
      </p:sp>
    </p:spTree>
    <p:extLst>
      <p:ext uri="{BB962C8B-B14F-4D97-AF65-F5344CB8AC3E}">
        <p14:creationId xmlns:p14="http://schemas.microsoft.com/office/powerpoint/2010/main" val="2080074052"/>
      </p:ext>
    </p:extLst>
  </p:cSld>
  <p:clrMapOvr>
    <a:masterClrMapping/>
  </p:clrMapOvr>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934251"/>
          </a:xfrm>
        </p:spPr>
        <p:txBody>
          <a:bodyPr>
            <a:normAutofit/>
          </a:bodyPr>
          <a:lstStyle/>
          <a:p>
            <a:r>
              <a:rPr lang="en-US" dirty="0" smtClean="0">
                <a:solidFill>
                  <a:srgbClr val="000090"/>
                </a:solidFill>
              </a:rPr>
              <a:t>What were the modern women in the 1920s called? </a:t>
            </a:r>
            <a:endParaRPr lang="en-US" dirty="0">
              <a:solidFill>
                <a:srgbClr val="000090"/>
              </a:solidFill>
            </a:endParaRPr>
          </a:p>
        </p:txBody>
      </p:sp>
    </p:spTree>
    <p:extLst>
      <p:ext uri="{BB962C8B-B14F-4D97-AF65-F5344CB8AC3E}">
        <p14:creationId xmlns:p14="http://schemas.microsoft.com/office/powerpoint/2010/main" val="4140989713"/>
      </p:ext>
    </p:extLst>
  </p:cSld>
  <p:clrMapOvr>
    <a:masterClrMapping/>
  </p:clrMapOvr>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Flapper </a:t>
            </a:r>
            <a:endParaRPr lang="en-US" sz="9600" dirty="0">
              <a:solidFill>
                <a:srgbClr val="FF0000"/>
              </a:solidFill>
            </a:endParaRPr>
          </a:p>
        </p:txBody>
      </p:sp>
    </p:spTree>
    <p:extLst>
      <p:ext uri="{BB962C8B-B14F-4D97-AF65-F5344CB8AC3E}">
        <p14:creationId xmlns:p14="http://schemas.microsoft.com/office/powerpoint/2010/main" val="643338556"/>
      </p:ext>
    </p:extLst>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r>
              <a:rPr lang="en-US" sz="9600" b="1" cap="all" dirty="0">
                <a:ln w="0"/>
                <a:solidFill>
                  <a:srgbClr val="FFFF00"/>
                </a:solidFill>
              </a:rPr>
              <a:t>7</a:t>
            </a:r>
            <a:endParaRPr lang="en-US" sz="9600" b="1" cap="all" dirty="0">
              <a:ln w="0"/>
              <a:solidFill>
                <a:srgbClr val="FFFF00"/>
              </a:solidFill>
              <a:effectLst/>
            </a:endParaRPr>
          </a:p>
        </p:txBody>
      </p:sp>
    </p:spTree>
    <p:extLst>
      <p:ext uri="{BB962C8B-B14F-4D97-AF65-F5344CB8AC3E}">
        <p14:creationId xmlns:p14="http://schemas.microsoft.com/office/powerpoint/2010/main" val="15576428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#7</a:t>
            </a:r>
            <a:endParaRPr lang="en-US" sz="9600" b="1" cap="all" dirty="0">
              <a:ln w="0"/>
              <a:solidFill>
                <a:srgbClr val="FFFF00"/>
              </a:solidFill>
              <a:effectLst/>
            </a:endParaRPr>
          </a:p>
        </p:txBody>
      </p:sp>
    </p:spTree>
    <p:extLst>
      <p:ext uri="{BB962C8B-B14F-4D97-AF65-F5344CB8AC3E}">
        <p14:creationId xmlns:p14="http://schemas.microsoft.com/office/powerpoint/2010/main" val="1465195065"/>
      </p:ext>
    </p:extLst>
  </p:cSld>
  <p:clrMapOvr>
    <a:masterClrMapping/>
  </p:clrMapOvr>
  <p:timing>
    <p:tnLst>
      <p:par>
        <p:cTn xmlns:p14="http://schemas.microsoft.com/office/powerpoint/2010/mai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44695"/>
          </a:xfrm>
        </p:spPr>
        <p:txBody>
          <a:bodyPr>
            <a:normAutofit/>
          </a:bodyPr>
          <a:lstStyle/>
          <a:p>
            <a:r>
              <a:rPr lang="en-US" sz="9600" dirty="0" smtClean="0">
                <a:solidFill>
                  <a:srgbClr val="000090"/>
                </a:solidFill>
              </a:rPr>
              <a:t>What is the 24</a:t>
            </a:r>
            <a:r>
              <a:rPr lang="en-US" sz="9600" baseline="30000" dirty="0" smtClean="0">
                <a:solidFill>
                  <a:srgbClr val="000090"/>
                </a:solidFill>
              </a:rPr>
              <a:t>th</a:t>
            </a:r>
            <a:r>
              <a:rPr lang="en-US" sz="9600" dirty="0" smtClean="0">
                <a:solidFill>
                  <a:srgbClr val="000090"/>
                </a:solidFill>
              </a:rPr>
              <a:t> Amendment? </a:t>
            </a:r>
            <a:endParaRPr lang="en-US" sz="9600" dirty="0">
              <a:solidFill>
                <a:srgbClr val="000090"/>
              </a:solidFill>
            </a:endParaRPr>
          </a:p>
        </p:txBody>
      </p:sp>
    </p:spTree>
    <p:extLst>
      <p:ext uri="{BB962C8B-B14F-4D97-AF65-F5344CB8AC3E}">
        <p14:creationId xmlns:p14="http://schemas.microsoft.com/office/powerpoint/2010/main" val="205686794"/>
      </p:ext>
    </p:extLst>
  </p:cSld>
  <p:clrMapOvr>
    <a:masterClrMapping/>
  </p:clrMapOvr>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Elimination of poll tax  </a:t>
            </a:r>
            <a:endParaRPr lang="en-US" sz="9600" dirty="0">
              <a:solidFill>
                <a:srgbClr val="FF0000"/>
              </a:solidFill>
            </a:endParaRPr>
          </a:p>
        </p:txBody>
      </p:sp>
    </p:spTree>
    <p:extLst>
      <p:ext uri="{BB962C8B-B14F-4D97-AF65-F5344CB8AC3E}">
        <p14:creationId xmlns:p14="http://schemas.microsoft.com/office/powerpoint/2010/main" val="1233817126"/>
      </p:ext>
    </p:extLst>
  </p:cSld>
  <p:clrMapOvr>
    <a:masterClrMapping/>
  </p:clrMapOvr>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a:t>
            </a:r>
            <a:r>
              <a:rPr lang="en-US" sz="9600" b="1" cap="all" dirty="0">
                <a:ln w="0"/>
                <a:solidFill>
                  <a:srgbClr val="FFFF00"/>
                </a:solidFill>
              </a:rPr>
              <a:t>8</a:t>
            </a:r>
            <a:endParaRPr lang="en-US" sz="9600" b="1" cap="all" dirty="0">
              <a:ln w="0"/>
              <a:solidFill>
                <a:srgbClr val="FFFF00"/>
              </a:solidFill>
              <a:effectLst/>
            </a:endParaRPr>
          </a:p>
        </p:txBody>
      </p:sp>
    </p:spTree>
    <p:extLst>
      <p:ext uri="{BB962C8B-B14F-4D97-AF65-F5344CB8AC3E}">
        <p14:creationId xmlns:p14="http://schemas.microsoft.com/office/powerpoint/2010/main" val="3848992305"/>
      </p:ext>
    </p:extLst>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17473"/>
          </a:xfrm>
        </p:spPr>
        <p:txBody>
          <a:bodyPr>
            <a:noAutofit/>
          </a:bodyPr>
          <a:lstStyle/>
          <a:p>
            <a:r>
              <a:rPr lang="en-US" sz="6000" dirty="0" smtClean="0">
                <a:solidFill>
                  <a:srgbClr val="000090"/>
                </a:solidFill>
              </a:rPr>
              <a:t>What does this picture represent?</a:t>
            </a:r>
            <a:endParaRPr lang="en-US" sz="6000" dirty="0">
              <a:solidFill>
                <a:srgbClr val="000090"/>
              </a:solidFill>
            </a:endParaRPr>
          </a:p>
        </p:txBody>
      </p:sp>
      <p:pic>
        <p:nvPicPr>
          <p:cNvPr id="3" name="Picture 2" descr="Screen Shot 2017-11-28 at 7.26.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56" y="2428522"/>
            <a:ext cx="7449256" cy="4178584"/>
          </a:xfrm>
          <a:prstGeom prst="rect">
            <a:avLst/>
          </a:prstGeom>
        </p:spPr>
      </p:pic>
    </p:spTree>
    <p:extLst>
      <p:ext uri="{BB962C8B-B14F-4D97-AF65-F5344CB8AC3E}">
        <p14:creationId xmlns:p14="http://schemas.microsoft.com/office/powerpoint/2010/main" val="3814695748"/>
      </p:ext>
    </p:extLst>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r>
              <a:rPr lang="en-US" sz="9600" dirty="0" smtClean="0">
                <a:solidFill>
                  <a:srgbClr val="FF0000"/>
                </a:solidFill>
              </a:rPr>
              <a:t> Harlem Renaissance </a:t>
            </a:r>
            <a:endParaRPr lang="en-US" sz="9600" dirty="0">
              <a:solidFill>
                <a:srgbClr val="FF0000"/>
              </a:solidFill>
            </a:endParaRPr>
          </a:p>
        </p:txBody>
      </p:sp>
    </p:spTree>
    <p:extLst>
      <p:ext uri="{BB962C8B-B14F-4D97-AF65-F5344CB8AC3E}">
        <p14:creationId xmlns:p14="http://schemas.microsoft.com/office/powerpoint/2010/main" val="3643613039"/>
      </p:ext>
    </p:extLst>
  </p:cSld>
  <p:clrMapOvr>
    <a:masterClrMapping/>
  </p:clrMapOvr>
  <p:timing>
    <p:tnLst>
      <p:par>
        <p:cTn xmlns:p14="http://schemas.microsoft.com/office/powerpoint/2010/mai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29</a:t>
            </a:r>
            <a:endParaRPr lang="en-US" sz="9600" b="1" cap="all" dirty="0">
              <a:ln w="0"/>
              <a:solidFill>
                <a:srgbClr val="FFFF00"/>
              </a:solidFill>
              <a:effectLst/>
            </a:endParaRPr>
          </a:p>
        </p:txBody>
      </p:sp>
    </p:spTree>
    <p:extLst>
      <p:ext uri="{BB962C8B-B14F-4D97-AF65-F5344CB8AC3E}">
        <p14:creationId xmlns:p14="http://schemas.microsoft.com/office/powerpoint/2010/main" val="1321409369"/>
      </p:ext>
    </p:extLst>
  </p:cSld>
  <p:clrMapOvr>
    <a:masterClrMapping/>
  </p:clrMapOvr>
  <p:timing>
    <p:tnLst>
      <p:par>
        <p:cTn xmlns:p14="http://schemas.microsoft.com/office/powerpoint/2010/mai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endParaRPr lang="en-US" sz="9600" dirty="0">
              <a:solidFill>
                <a:srgbClr val="FF0000"/>
              </a:solidFill>
            </a:endParaRPr>
          </a:p>
        </p:txBody>
      </p:sp>
    </p:spTree>
    <p:extLst>
      <p:ext uri="{BB962C8B-B14F-4D97-AF65-F5344CB8AC3E}">
        <p14:creationId xmlns:p14="http://schemas.microsoft.com/office/powerpoint/2010/main" val="827485054"/>
      </p:ext>
    </p:extLst>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a:t>
            </a:r>
            <a:r>
              <a:rPr lang="en-US" sz="9600" b="1" cap="all" dirty="0" smtClean="0">
                <a:ln w="0"/>
                <a:solidFill>
                  <a:srgbClr val="FFFF00"/>
                </a:solidFill>
              </a:rPr>
              <a:t>30</a:t>
            </a:r>
            <a:endParaRPr lang="en-US" sz="9600" b="1" cap="all" dirty="0">
              <a:ln w="0"/>
              <a:solidFill>
                <a:srgbClr val="FFFF00"/>
              </a:solidFill>
              <a:effectLst/>
            </a:endParaRPr>
          </a:p>
        </p:txBody>
      </p:sp>
    </p:spTree>
    <p:extLst>
      <p:ext uri="{BB962C8B-B14F-4D97-AF65-F5344CB8AC3E}">
        <p14:creationId xmlns:p14="http://schemas.microsoft.com/office/powerpoint/2010/main" val="893592205"/>
      </p:ext>
    </p:extLst>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a:bodyPr>
          <a:lstStyle/>
          <a:p>
            <a:pPr marL="0" indent="0">
              <a:buNone/>
            </a:pPr>
            <a:endParaRPr lang="en-US" sz="9600" dirty="0">
              <a:solidFill>
                <a:srgbClr val="FF0000"/>
              </a:solidFill>
            </a:endParaRPr>
          </a:p>
        </p:txBody>
      </p:sp>
    </p:spTree>
    <p:extLst>
      <p:ext uri="{BB962C8B-B14F-4D97-AF65-F5344CB8AC3E}">
        <p14:creationId xmlns:p14="http://schemas.microsoft.com/office/powerpoint/2010/main" val="225617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885"/>
            <a:ext cx="8229600" cy="6511409"/>
          </a:xfrm>
        </p:spPr>
        <p:txBody>
          <a:bodyPr/>
          <a:lstStyle/>
          <a:p>
            <a:pPr marL="0" lvl="0" indent="0">
              <a:buNone/>
            </a:pPr>
            <a:r>
              <a:rPr lang="en-US" sz="4000" dirty="0" smtClean="0">
                <a:solidFill>
                  <a:srgbClr val="000090"/>
                </a:solidFill>
              </a:rPr>
              <a:t>Q=What </a:t>
            </a:r>
            <a:r>
              <a:rPr lang="en-US" sz="4000" dirty="0">
                <a:solidFill>
                  <a:srgbClr val="000090"/>
                </a:solidFill>
              </a:rPr>
              <a:t>was the </a:t>
            </a:r>
            <a:r>
              <a:rPr lang="en-US" sz="4000" i="1" dirty="0">
                <a:solidFill>
                  <a:srgbClr val="000090"/>
                </a:solidFill>
              </a:rPr>
              <a:t>major </a:t>
            </a:r>
            <a:r>
              <a:rPr lang="en-US" sz="4000" dirty="0">
                <a:solidFill>
                  <a:srgbClr val="000090"/>
                </a:solidFill>
              </a:rPr>
              <a:t>goal of the Progressive Movement? </a:t>
            </a:r>
            <a:endParaRPr lang="en-US" sz="4000" dirty="0" smtClean="0">
              <a:solidFill>
                <a:srgbClr val="000090"/>
              </a:solidFill>
            </a:endParaRPr>
          </a:p>
          <a:p>
            <a:pPr marL="0" lvl="0" indent="0">
              <a:buNone/>
            </a:pPr>
            <a:endParaRPr lang="en-US" sz="4000" dirty="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To </a:t>
            </a:r>
            <a:r>
              <a:rPr lang="en-US" sz="2800" dirty="0">
                <a:solidFill>
                  <a:srgbClr val="FF0000"/>
                </a:solidFill>
              </a:rPr>
              <a:t>replace capitalism with socialism.</a:t>
            </a:r>
          </a:p>
          <a:p>
            <a:pPr marL="0" lvl="0" indent="0">
              <a:buNone/>
            </a:pPr>
            <a:r>
              <a:rPr lang="en-US" sz="2800" dirty="0" smtClean="0">
                <a:solidFill>
                  <a:srgbClr val="FF0000"/>
                </a:solidFill>
              </a:rPr>
              <a:t>B. To </a:t>
            </a:r>
            <a:r>
              <a:rPr lang="en-US" sz="2800" dirty="0">
                <a:solidFill>
                  <a:srgbClr val="FF0000"/>
                </a:solidFill>
              </a:rPr>
              <a:t>fight the growing problem of crime in cities.</a:t>
            </a:r>
          </a:p>
          <a:p>
            <a:pPr marL="0" lvl="0" indent="0">
              <a:buNone/>
            </a:pPr>
            <a:r>
              <a:rPr lang="en-US" sz="2800" dirty="0" smtClean="0">
                <a:solidFill>
                  <a:srgbClr val="FF0000"/>
                </a:solidFill>
              </a:rPr>
              <a:t>C. To </a:t>
            </a:r>
            <a:r>
              <a:rPr lang="en-US" sz="2800" dirty="0">
                <a:solidFill>
                  <a:srgbClr val="FF0000"/>
                </a:solidFill>
              </a:rPr>
              <a:t>protect citizens through government regulation. </a:t>
            </a:r>
          </a:p>
          <a:p>
            <a:pPr marL="0" lvl="0" indent="0">
              <a:buNone/>
            </a:pPr>
            <a:r>
              <a:rPr lang="en-US" sz="2800" dirty="0" smtClean="0">
                <a:solidFill>
                  <a:srgbClr val="FF0000"/>
                </a:solidFill>
              </a:rPr>
              <a:t>D. To </a:t>
            </a:r>
            <a:r>
              <a:rPr lang="en-US" sz="2800" dirty="0">
                <a:solidFill>
                  <a:srgbClr val="FF0000"/>
                </a:solidFill>
              </a:rPr>
              <a:t>end segregation in public facilities.</a:t>
            </a:r>
          </a:p>
          <a:p>
            <a:endParaRPr lang="en-US" dirty="0"/>
          </a:p>
        </p:txBody>
      </p:sp>
    </p:spTree>
    <p:extLst>
      <p:ext uri="{BB962C8B-B14F-4D97-AF65-F5344CB8AC3E}">
        <p14:creationId xmlns:p14="http://schemas.microsoft.com/office/powerpoint/2010/main" val="33248092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a:solidFill>
                  <a:srgbClr val="FF0000"/>
                </a:solidFill>
              </a:rPr>
              <a:t>C. To protect citizens through government </a:t>
            </a:r>
            <a:r>
              <a:rPr lang="en-US" sz="9600" dirty="0" smtClean="0">
                <a:solidFill>
                  <a:srgbClr val="FF0000"/>
                </a:solidFill>
              </a:rPr>
              <a:t>regulation </a:t>
            </a:r>
            <a:endParaRPr lang="en-US" sz="9600" dirty="0">
              <a:solidFill>
                <a:srgbClr val="FF0000"/>
              </a:solidFill>
            </a:endParaRPr>
          </a:p>
          <a:p>
            <a:endParaRPr lang="en-US" dirty="0"/>
          </a:p>
        </p:txBody>
      </p:sp>
    </p:spTree>
    <p:extLst>
      <p:ext uri="{BB962C8B-B14F-4D97-AF65-F5344CB8AC3E}">
        <p14:creationId xmlns:p14="http://schemas.microsoft.com/office/powerpoint/2010/main" val="27497861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Cont. </a:t>
            </a:r>
            <a:endParaRPr lang="en-US" dirty="0"/>
          </a:p>
        </p:txBody>
      </p:sp>
      <p:sp>
        <p:nvSpPr>
          <p:cNvPr id="3" name="Content Placeholder 2"/>
          <p:cNvSpPr>
            <a:spLocks noGrp="1"/>
          </p:cNvSpPr>
          <p:nvPr>
            <p:ph idx="1"/>
          </p:nvPr>
        </p:nvSpPr>
        <p:spPr/>
        <p:txBody>
          <a:bodyPr/>
          <a:lstStyle/>
          <a:p>
            <a:r>
              <a:rPr lang="en-US" dirty="0" smtClean="0"/>
              <a:t>A question will be posted on the board. </a:t>
            </a:r>
          </a:p>
          <a:p>
            <a:r>
              <a:rPr lang="en-US" dirty="0" smtClean="0"/>
              <a:t>The student to signal for the answer first will answer. If the answer is wrong then the other student gets a chance. (45- second limit)</a:t>
            </a:r>
          </a:p>
          <a:p>
            <a:r>
              <a:rPr lang="en-US" dirty="0" smtClean="0"/>
              <a:t>A student must get approval from Reid or Haley to say their answer. Blurting out the answer will automatically give the other team a point. </a:t>
            </a:r>
          </a:p>
          <a:p>
            <a:endParaRPr lang="en-US" dirty="0" smtClean="0"/>
          </a:p>
          <a:p>
            <a:endParaRPr lang="en-US" dirty="0"/>
          </a:p>
        </p:txBody>
      </p:sp>
    </p:spTree>
    <p:extLst>
      <p:ext uri="{BB962C8B-B14F-4D97-AF65-F5344CB8AC3E}">
        <p14:creationId xmlns:p14="http://schemas.microsoft.com/office/powerpoint/2010/main" val="17415777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#8</a:t>
            </a:r>
            <a:endParaRPr lang="en-US" sz="9600" b="1" cap="all" dirty="0">
              <a:ln w="0"/>
              <a:solidFill>
                <a:srgbClr val="FFFF00"/>
              </a:solidFill>
              <a:effectLst/>
            </a:endParaRPr>
          </a:p>
        </p:txBody>
      </p:sp>
    </p:spTree>
    <p:extLst>
      <p:ext uri="{BB962C8B-B14F-4D97-AF65-F5344CB8AC3E}">
        <p14:creationId xmlns:p14="http://schemas.microsoft.com/office/powerpoint/2010/main" val="28535648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57745"/>
          </a:xfrm>
        </p:spPr>
        <p:txBody>
          <a:bodyPr>
            <a:normAutofit/>
          </a:bodyPr>
          <a:lstStyle/>
          <a:p>
            <a:pPr marL="0" lvl="0" indent="0">
              <a:buNone/>
            </a:pPr>
            <a:r>
              <a:rPr lang="en-US" sz="4000" dirty="0" smtClean="0">
                <a:solidFill>
                  <a:srgbClr val="000090"/>
                </a:solidFill>
              </a:rPr>
              <a:t>Q=Which </a:t>
            </a:r>
            <a:r>
              <a:rPr lang="en-US" sz="4000" dirty="0">
                <a:solidFill>
                  <a:srgbClr val="000090"/>
                </a:solidFill>
              </a:rPr>
              <a:t>statement presents a justification of American imperialism during the late nineteenth century? </a:t>
            </a:r>
            <a:endParaRPr lang="en-US" sz="4000" dirty="0" smtClean="0">
              <a:solidFill>
                <a:srgbClr val="000090"/>
              </a:solidFill>
            </a:endParaRPr>
          </a:p>
          <a:p>
            <a:pPr marL="0" lvl="0" indent="0">
              <a:buNone/>
            </a:pPr>
            <a:endParaRPr lang="en-US" dirty="0">
              <a:solidFill>
                <a:srgbClr val="000090"/>
              </a:solidFill>
            </a:endParaRPr>
          </a:p>
          <a:p>
            <a:pPr marL="0" lvl="0" indent="0">
              <a:buNone/>
            </a:pPr>
            <a:r>
              <a:rPr lang="en-US" sz="2800" dirty="0" smtClean="0">
                <a:solidFill>
                  <a:srgbClr val="FF0000"/>
                </a:solidFill>
              </a:rPr>
              <a:t>A. Leaders </a:t>
            </a:r>
            <a:r>
              <a:rPr lang="en-US" sz="2800" dirty="0">
                <a:solidFill>
                  <a:srgbClr val="FF0000"/>
                </a:solidFill>
              </a:rPr>
              <a:t>believed distant territories were important </a:t>
            </a:r>
            <a:r>
              <a:rPr lang="en-US" sz="2800" dirty="0" smtClean="0">
                <a:solidFill>
                  <a:srgbClr val="FF0000"/>
                </a:solidFill>
              </a:rPr>
              <a:t>	to </a:t>
            </a:r>
            <a:r>
              <a:rPr lang="en-US" sz="2800" dirty="0">
                <a:solidFill>
                  <a:srgbClr val="FF0000"/>
                </a:solidFill>
              </a:rPr>
              <a:t>long-term national security. </a:t>
            </a:r>
          </a:p>
          <a:p>
            <a:pPr marL="0" lvl="0" indent="0">
              <a:buNone/>
            </a:pPr>
            <a:r>
              <a:rPr lang="en-US" sz="2800" dirty="0" smtClean="0">
                <a:solidFill>
                  <a:srgbClr val="FF0000"/>
                </a:solidFill>
              </a:rPr>
              <a:t>B. Leaders </a:t>
            </a:r>
            <a:r>
              <a:rPr lang="en-US" sz="2800" dirty="0">
                <a:solidFill>
                  <a:srgbClr val="FF0000"/>
                </a:solidFill>
              </a:rPr>
              <a:t>believed the country should avoid getting </a:t>
            </a:r>
            <a:r>
              <a:rPr lang="en-US" sz="2800" dirty="0" smtClean="0">
                <a:solidFill>
                  <a:srgbClr val="FF0000"/>
                </a:solidFill>
              </a:rPr>
              <a:t>	entangled </a:t>
            </a:r>
            <a:r>
              <a:rPr lang="en-US" sz="2800" dirty="0">
                <a:solidFill>
                  <a:srgbClr val="FF0000"/>
                </a:solidFill>
              </a:rPr>
              <a:t>in European affairs. </a:t>
            </a:r>
          </a:p>
          <a:p>
            <a:pPr marL="0" lvl="0" indent="0">
              <a:buNone/>
            </a:pPr>
            <a:r>
              <a:rPr lang="en-US" sz="2800" dirty="0" smtClean="0">
                <a:solidFill>
                  <a:srgbClr val="FF0000"/>
                </a:solidFill>
              </a:rPr>
              <a:t>C. Leaders </a:t>
            </a:r>
            <a:r>
              <a:rPr lang="en-US" sz="2800" dirty="0">
                <a:solidFill>
                  <a:srgbClr val="FF0000"/>
                </a:solidFill>
              </a:rPr>
              <a:t>believed it was necessary to trade with </a:t>
            </a:r>
            <a:r>
              <a:rPr lang="en-US" sz="2800" dirty="0" smtClean="0">
                <a:solidFill>
                  <a:srgbClr val="FF0000"/>
                </a:solidFill>
              </a:rPr>
              <a:t>	Europe </a:t>
            </a:r>
            <a:r>
              <a:rPr lang="en-US" sz="2800" dirty="0">
                <a:solidFill>
                  <a:srgbClr val="FF0000"/>
                </a:solidFill>
              </a:rPr>
              <a:t>for military technology. </a:t>
            </a:r>
          </a:p>
          <a:p>
            <a:pPr marL="0" lvl="0" indent="0">
              <a:buNone/>
            </a:pPr>
            <a:r>
              <a:rPr lang="en-US" sz="2800" dirty="0" smtClean="0">
                <a:solidFill>
                  <a:srgbClr val="FF0000"/>
                </a:solidFill>
              </a:rPr>
              <a:t>D. Leaders </a:t>
            </a:r>
            <a:r>
              <a:rPr lang="en-US" sz="2800" dirty="0">
                <a:solidFill>
                  <a:srgbClr val="FF0000"/>
                </a:solidFill>
              </a:rPr>
              <a:t>believed it was wrong to impose American </a:t>
            </a:r>
            <a:r>
              <a:rPr lang="en-US" sz="2800" dirty="0" smtClean="0">
                <a:solidFill>
                  <a:srgbClr val="FF0000"/>
                </a:solidFill>
              </a:rPr>
              <a:t>	ideals </a:t>
            </a:r>
            <a:r>
              <a:rPr lang="en-US" sz="2800" dirty="0">
                <a:solidFill>
                  <a:srgbClr val="FF0000"/>
                </a:solidFill>
              </a:rPr>
              <a:t>on other cultures. </a:t>
            </a:r>
          </a:p>
          <a:p>
            <a:endParaRPr lang="en-US" dirty="0"/>
          </a:p>
        </p:txBody>
      </p:sp>
    </p:spTree>
    <p:extLst>
      <p:ext uri="{BB962C8B-B14F-4D97-AF65-F5344CB8AC3E}">
        <p14:creationId xmlns:p14="http://schemas.microsoft.com/office/powerpoint/2010/main" val="2724661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A. Leaders believed distant territories were important 	to long-term national security. </a:t>
            </a:r>
          </a:p>
          <a:p>
            <a:endParaRPr lang="en-US" dirty="0"/>
          </a:p>
        </p:txBody>
      </p:sp>
    </p:spTree>
    <p:extLst>
      <p:ext uri="{BB962C8B-B14F-4D97-AF65-F5344CB8AC3E}">
        <p14:creationId xmlns:p14="http://schemas.microsoft.com/office/powerpoint/2010/main" val="14746214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#9</a:t>
            </a:r>
            <a:endParaRPr lang="en-US" sz="9600" b="1" cap="all" dirty="0">
              <a:ln w="0"/>
              <a:solidFill>
                <a:srgbClr val="FFFF00"/>
              </a:solidFill>
              <a:effectLst/>
            </a:endParaRPr>
          </a:p>
        </p:txBody>
      </p:sp>
    </p:spTree>
    <p:extLst>
      <p:ext uri="{BB962C8B-B14F-4D97-AF65-F5344CB8AC3E}">
        <p14:creationId xmlns:p14="http://schemas.microsoft.com/office/powerpoint/2010/main" val="4159170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774"/>
            <a:ext cx="8229600" cy="6457744"/>
          </a:xfrm>
        </p:spPr>
        <p:txBody>
          <a:bodyPr/>
          <a:lstStyle/>
          <a:p>
            <a:pPr marL="0" lvl="0" indent="0">
              <a:buNone/>
            </a:pPr>
            <a:r>
              <a:rPr lang="en-US" sz="4000" dirty="0" smtClean="0">
                <a:solidFill>
                  <a:srgbClr val="000090"/>
                </a:solidFill>
              </a:rPr>
              <a:t>Q=The </a:t>
            </a:r>
            <a:r>
              <a:rPr lang="en-US" sz="4000" dirty="0">
                <a:solidFill>
                  <a:srgbClr val="000090"/>
                </a:solidFill>
              </a:rPr>
              <a:t>Roosevelt Corollary was meant to </a:t>
            </a:r>
            <a:endParaRPr lang="en-US" sz="4000" dirty="0" smtClean="0">
              <a:solidFill>
                <a:srgbClr val="000090"/>
              </a:solidFill>
            </a:endParaRPr>
          </a:p>
          <a:p>
            <a:pPr marL="0" lvl="0" indent="0">
              <a:buNone/>
            </a:pPr>
            <a:endParaRPr lang="en-US" sz="4000" dirty="0" smtClean="0">
              <a:solidFill>
                <a:srgbClr val="000090"/>
              </a:solidFill>
            </a:endParaRPr>
          </a:p>
          <a:p>
            <a:pPr marL="0" lvl="0" indent="0">
              <a:buNone/>
            </a:pPr>
            <a:endParaRPr lang="en-US" sz="4000" dirty="0">
              <a:solidFill>
                <a:srgbClr val="000090"/>
              </a:solidFill>
            </a:endParaRPr>
          </a:p>
          <a:p>
            <a:pPr marL="0" lvl="0" indent="0">
              <a:buNone/>
            </a:pPr>
            <a:r>
              <a:rPr lang="en-US" dirty="0" smtClean="0">
                <a:solidFill>
                  <a:srgbClr val="FF0000"/>
                </a:solidFill>
              </a:rPr>
              <a:t>A. Settle </a:t>
            </a:r>
            <a:r>
              <a:rPr lang="en-US" dirty="0">
                <a:solidFill>
                  <a:srgbClr val="FF0000"/>
                </a:solidFill>
              </a:rPr>
              <a:t>international conflict in Asia. </a:t>
            </a:r>
          </a:p>
          <a:p>
            <a:pPr marL="0" lvl="0" indent="0">
              <a:buNone/>
            </a:pPr>
            <a:r>
              <a:rPr lang="en-US" dirty="0" smtClean="0">
                <a:solidFill>
                  <a:srgbClr val="FF0000"/>
                </a:solidFill>
              </a:rPr>
              <a:t>B. Support </a:t>
            </a:r>
            <a:r>
              <a:rPr lang="en-US" dirty="0">
                <a:solidFill>
                  <a:srgbClr val="FF0000"/>
                </a:solidFill>
              </a:rPr>
              <a:t>building of the Panama Canal. </a:t>
            </a:r>
          </a:p>
          <a:p>
            <a:pPr marL="0" lvl="0" indent="0">
              <a:buNone/>
            </a:pPr>
            <a:r>
              <a:rPr lang="en-US" dirty="0" smtClean="0">
                <a:solidFill>
                  <a:srgbClr val="FF0000"/>
                </a:solidFill>
              </a:rPr>
              <a:t>C. Discourage </a:t>
            </a:r>
            <a:r>
              <a:rPr lang="en-US" dirty="0">
                <a:solidFill>
                  <a:srgbClr val="FF0000"/>
                </a:solidFill>
              </a:rPr>
              <a:t>European interference in the Western Hemisphere, specifically Latin America. </a:t>
            </a:r>
          </a:p>
          <a:p>
            <a:pPr marL="0" lvl="0" indent="0">
              <a:buNone/>
            </a:pPr>
            <a:r>
              <a:rPr lang="en-US" dirty="0" smtClean="0">
                <a:solidFill>
                  <a:srgbClr val="FF0000"/>
                </a:solidFill>
              </a:rPr>
              <a:t>D. Provide </a:t>
            </a:r>
            <a:r>
              <a:rPr lang="en-US" dirty="0">
                <a:solidFill>
                  <a:srgbClr val="FF0000"/>
                </a:solidFill>
              </a:rPr>
              <a:t>Cuba’s independence from the U.S</a:t>
            </a:r>
            <a:r>
              <a:rPr lang="en-US" dirty="0"/>
              <a:t>. </a:t>
            </a:r>
          </a:p>
          <a:p>
            <a:endParaRPr lang="en-US" dirty="0"/>
          </a:p>
        </p:txBody>
      </p:sp>
    </p:spTree>
    <p:extLst>
      <p:ext uri="{BB962C8B-B14F-4D97-AF65-F5344CB8AC3E}">
        <p14:creationId xmlns:p14="http://schemas.microsoft.com/office/powerpoint/2010/main" val="9294258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sz="9600" dirty="0" smtClean="0">
                <a:solidFill>
                  <a:srgbClr val="FF0000"/>
                </a:solidFill>
              </a:rPr>
              <a:t>C</a:t>
            </a:r>
            <a:r>
              <a:rPr lang="en-US" sz="9600" dirty="0">
                <a:solidFill>
                  <a:srgbClr val="FF0000"/>
                </a:solidFill>
              </a:rPr>
              <a:t>. Discourage European interference in the Western Hemisphere, specifically Latin America. </a:t>
            </a:r>
          </a:p>
          <a:p>
            <a:endParaRPr lang="en-US" dirty="0"/>
          </a:p>
        </p:txBody>
      </p:sp>
    </p:spTree>
    <p:extLst>
      <p:ext uri="{BB962C8B-B14F-4D97-AF65-F5344CB8AC3E}">
        <p14:creationId xmlns:p14="http://schemas.microsoft.com/office/powerpoint/2010/main" val="26248626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#10</a:t>
            </a:r>
            <a:endParaRPr lang="en-US" sz="9600" b="1" cap="all" dirty="0">
              <a:ln w="0"/>
              <a:solidFill>
                <a:srgbClr val="FFFF00"/>
              </a:solidFill>
              <a:effectLst/>
            </a:endParaRPr>
          </a:p>
        </p:txBody>
      </p:sp>
    </p:spTree>
    <p:extLst>
      <p:ext uri="{BB962C8B-B14F-4D97-AF65-F5344CB8AC3E}">
        <p14:creationId xmlns:p14="http://schemas.microsoft.com/office/powerpoint/2010/main" val="41466876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439"/>
            <a:ext cx="8229600" cy="6439855"/>
          </a:xfrm>
        </p:spPr>
        <p:txBody>
          <a:bodyPr/>
          <a:lstStyle/>
          <a:p>
            <a:pPr marL="0" lvl="0" indent="0">
              <a:buNone/>
            </a:pPr>
            <a:r>
              <a:rPr lang="en-US" sz="4000" dirty="0" smtClean="0">
                <a:solidFill>
                  <a:srgbClr val="000090"/>
                </a:solidFill>
              </a:rPr>
              <a:t>Q=Which </a:t>
            </a:r>
            <a:r>
              <a:rPr lang="en-US" sz="4000" dirty="0">
                <a:solidFill>
                  <a:srgbClr val="000090"/>
                </a:solidFill>
              </a:rPr>
              <a:t>of the following was a defining characteristic of the United States during the 1930s</a:t>
            </a:r>
            <a:r>
              <a:rPr lang="en-US" sz="4000" dirty="0" smtClean="0">
                <a:solidFill>
                  <a:srgbClr val="000090"/>
                </a:solidFill>
              </a:rPr>
              <a:t>?</a:t>
            </a:r>
          </a:p>
          <a:p>
            <a:pPr marL="0" lvl="0" indent="0">
              <a:buNone/>
            </a:pPr>
            <a:endParaRPr lang="en-US" sz="4000" dirty="0">
              <a:solidFill>
                <a:srgbClr val="000090"/>
              </a:solidFill>
            </a:endParaRPr>
          </a:p>
          <a:p>
            <a:pPr marL="0" lvl="0" indent="0">
              <a:buNone/>
            </a:pPr>
            <a:r>
              <a:rPr lang="en-US" sz="2800" dirty="0" smtClean="0">
                <a:solidFill>
                  <a:srgbClr val="FF0000"/>
                </a:solidFill>
              </a:rPr>
              <a:t>A. A </a:t>
            </a:r>
            <a:r>
              <a:rPr lang="en-US" sz="2800" dirty="0">
                <a:solidFill>
                  <a:srgbClr val="FF0000"/>
                </a:solidFill>
              </a:rPr>
              <a:t>sharp increase in the power given to state </a:t>
            </a:r>
            <a:r>
              <a:rPr lang="en-US" sz="2800" dirty="0" smtClean="0">
                <a:solidFill>
                  <a:srgbClr val="FF0000"/>
                </a:solidFill>
              </a:rPr>
              <a:t>	governments</a:t>
            </a:r>
            <a:endParaRPr lang="en-US" sz="2800" dirty="0">
              <a:solidFill>
                <a:srgbClr val="FF0000"/>
              </a:solidFill>
            </a:endParaRPr>
          </a:p>
          <a:p>
            <a:pPr marL="0" lvl="0" indent="0">
              <a:buNone/>
            </a:pPr>
            <a:r>
              <a:rPr lang="en-US" sz="2800" dirty="0" smtClean="0">
                <a:solidFill>
                  <a:srgbClr val="FF0000"/>
                </a:solidFill>
              </a:rPr>
              <a:t>B. An </a:t>
            </a:r>
            <a:r>
              <a:rPr lang="en-US" sz="2800" dirty="0">
                <a:solidFill>
                  <a:srgbClr val="FF0000"/>
                </a:solidFill>
              </a:rPr>
              <a:t>extended period of economic depression </a:t>
            </a:r>
          </a:p>
          <a:p>
            <a:pPr marL="0" lvl="0" indent="0">
              <a:buNone/>
            </a:pPr>
            <a:r>
              <a:rPr lang="en-US" sz="2800" dirty="0" smtClean="0">
                <a:solidFill>
                  <a:srgbClr val="FF0000"/>
                </a:solidFill>
              </a:rPr>
              <a:t>C. The </a:t>
            </a:r>
            <a:r>
              <a:rPr lang="en-US" sz="2800" dirty="0">
                <a:solidFill>
                  <a:srgbClr val="FF0000"/>
                </a:solidFill>
              </a:rPr>
              <a:t>adoption of an interventionist foreign policy</a:t>
            </a:r>
          </a:p>
          <a:p>
            <a:pPr marL="0" lvl="0" indent="0">
              <a:buNone/>
            </a:pPr>
            <a:r>
              <a:rPr lang="en-US" sz="2800" dirty="0" smtClean="0">
                <a:solidFill>
                  <a:srgbClr val="FF0000"/>
                </a:solidFill>
              </a:rPr>
              <a:t>D. The </a:t>
            </a:r>
            <a:r>
              <a:rPr lang="en-US" sz="2800" dirty="0">
                <a:solidFill>
                  <a:srgbClr val="FF0000"/>
                </a:solidFill>
              </a:rPr>
              <a:t>formation of a national civil rights</a:t>
            </a:r>
          </a:p>
          <a:p>
            <a:endParaRPr lang="en-US" dirty="0"/>
          </a:p>
        </p:txBody>
      </p:sp>
    </p:spTree>
    <p:extLst>
      <p:ext uri="{BB962C8B-B14F-4D97-AF65-F5344CB8AC3E}">
        <p14:creationId xmlns:p14="http://schemas.microsoft.com/office/powerpoint/2010/main" val="20010902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a:solidFill>
                  <a:srgbClr val="FF0000"/>
                </a:solidFill>
              </a:rPr>
              <a:t>B. An extended period of economic depression </a:t>
            </a:r>
          </a:p>
          <a:p>
            <a:endParaRPr lang="en-US" dirty="0"/>
          </a:p>
        </p:txBody>
      </p:sp>
    </p:spTree>
    <p:extLst>
      <p:ext uri="{BB962C8B-B14F-4D97-AF65-F5344CB8AC3E}">
        <p14:creationId xmlns:p14="http://schemas.microsoft.com/office/powerpoint/2010/main" val="18677223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#11</a:t>
            </a:r>
            <a:endParaRPr lang="en-US" sz="9600" b="1" cap="all" dirty="0">
              <a:ln w="0"/>
              <a:solidFill>
                <a:srgbClr val="FFFF00"/>
              </a:solidFill>
              <a:effectLst/>
            </a:endParaRPr>
          </a:p>
        </p:txBody>
      </p:sp>
    </p:spTree>
    <p:extLst>
      <p:ext uri="{BB962C8B-B14F-4D97-AF65-F5344CB8AC3E}">
        <p14:creationId xmlns:p14="http://schemas.microsoft.com/office/powerpoint/2010/main" val="28094653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Rules Cont.</a:t>
            </a:r>
            <a:endParaRPr lang="en-US" dirty="0"/>
          </a:p>
        </p:txBody>
      </p:sp>
      <p:sp>
        <p:nvSpPr>
          <p:cNvPr id="3" name="Content Placeholder 2"/>
          <p:cNvSpPr>
            <a:spLocks noGrp="1"/>
          </p:cNvSpPr>
          <p:nvPr>
            <p:ph idx="1"/>
          </p:nvPr>
        </p:nvSpPr>
        <p:spPr/>
        <p:txBody>
          <a:bodyPr/>
          <a:lstStyle/>
          <a:p>
            <a:r>
              <a:rPr lang="en-US" dirty="0" smtClean="0"/>
              <a:t>The students can only give one answer. </a:t>
            </a:r>
          </a:p>
          <a:p>
            <a:r>
              <a:rPr lang="en-US" dirty="0" smtClean="0"/>
              <a:t>If a correct answer is not given the two students will sit back down and no points are awarded. </a:t>
            </a:r>
          </a:p>
          <a:p>
            <a:r>
              <a:rPr lang="en-US" dirty="0" smtClean="0"/>
              <a:t>If a student from the desk blurts out anything a point will be awarded to the other team.</a:t>
            </a:r>
          </a:p>
          <a:p>
            <a:endParaRPr lang="en-US" dirty="0" smtClean="0"/>
          </a:p>
          <a:p>
            <a:endParaRPr lang="en-US" dirty="0" smtClean="0"/>
          </a:p>
          <a:p>
            <a:endParaRPr lang="en-US" dirty="0"/>
          </a:p>
        </p:txBody>
      </p:sp>
    </p:spTree>
    <p:extLst>
      <p:ext uri="{BB962C8B-B14F-4D97-AF65-F5344CB8AC3E}">
        <p14:creationId xmlns:p14="http://schemas.microsoft.com/office/powerpoint/2010/main" val="42624733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Q=Why </a:t>
            </a:r>
            <a:r>
              <a:rPr lang="en-US" sz="4000" dirty="0">
                <a:solidFill>
                  <a:srgbClr val="000090"/>
                </a:solidFill>
              </a:rPr>
              <a:t>did critics of the Hawley-Smoot Tariff claim it hurt U.S. interests</a:t>
            </a:r>
            <a:r>
              <a:rPr lang="en-US" sz="4000" dirty="0" smtClean="0">
                <a:solidFill>
                  <a:srgbClr val="000090"/>
                </a:solidFill>
              </a:rPr>
              <a:t>?</a:t>
            </a:r>
          </a:p>
          <a:p>
            <a:pPr marL="0" lvl="0" indent="0">
              <a:buNone/>
            </a:pPr>
            <a:endParaRPr lang="en-US"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tariff damaged economic relations with other </a:t>
            </a:r>
            <a:r>
              <a:rPr lang="en-US" sz="2800" dirty="0" smtClean="0">
                <a:solidFill>
                  <a:srgbClr val="FF0000"/>
                </a:solidFill>
              </a:rPr>
              <a:t>	countries</a:t>
            </a:r>
            <a:endParaRPr lang="en-US" sz="2800" dirty="0">
              <a:solidFill>
                <a:srgbClr val="FF0000"/>
              </a:solidFill>
            </a:endParaRPr>
          </a:p>
          <a:p>
            <a:pPr marL="0" lvl="0" indent="0">
              <a:buNone/>
            </a:pPr>
            <a:r>
              <a:rPr lang="en-US" sz="2800" dirty="0" smtClean="0">
                <a:solidFill>
                  <a:srgbClr val="FF0000"/>
                </a:solidFill>
              </a:rPr>
              <a:t>B. The </a:t>
            </a:r>
            <a:r>
              <a:rPr lang="en-US" sz="2800" dirty="0">
                <a:solidFill>
                  <a:srgbClr val="FF0000"/>
                </a:solidFill>
              </a:rPr>
              <a:t>tariff did not focus on a broad spectrum of the </a:t>
            </a:r>
            <a:r>
              <a:rPr lang="en-US" sz="2800" dirty="0" smtClean="0">
                <a:solidFill>
                  <a:srgbClr val="FF0000"/>
                </a:solidFill>
              </a:rPr>
              <a:t>	economy</a:t>
            </a:r>
            <a:endParaRPr lang="en-US" sz="2800" dirty="0">
              <a:solidFill>
                <a:srgbClr val="FF0000"/>
              </a:solidFill>
            </a:endParaRPr>
          </a:p>
          <a:p>
            <a:pPr marL="0" lvl="0" indent="0">
              <a:buNone/>
            </a:pPr>
            <a:r>
              <a:rPr lang="en-US" sz="2800" dirty="0" smtClean="0">
                <a:solidFill>
                  <a:srgbClr val="FF0000"/>
                </a:solidFill>
              </a:rPr>
              <a:t>C. The </a:t>
            </a:r>
            <a:r>
              <a:rPr lang="en-US" sz="2800" dirty="0">
                <a:solidFill>
                  <a:srgbClr val="FF0000"/>
                </a:solidFill>
              </a:rPr>
              <a:t>domestic economy suffered as international </a:t>
            </a:r>
            <a:r>
              <a:rPr lang="en-US" sz="2800" dirty="0" smtClean="0">
                <a:solidFill>
                  <a:srgbClr val="FF0000"/>
                </a:solidFill>
              </a:rPr>
              <a:t>	trade </a:t>
            </a:r>
            <a:r>
              <a:rPr lang="en-US" sz="2800" dirty="0">
                <a:solidFill>
                  <a:srgbClr val="FF0000"/>
                </a:solidFill>
              </a:rPr>
              <a:t>expanded</a:t>
            </a:r>
          </a:p>
          <a:p>
            <a:pPr marL="0" lvl="0" indent="0">
              <a:buNone/>
            </a:pPr>
            <a:r>
              <a:rPr lang="en-US" sz="2800" dirty="0" smtClean="0">
                <a:solidFill>
                  <a:srgbClr val="FF0000"/>
                </a:solidFill>
              </a:rPr>
              <a:t>D. The </a:t>
            </a:r>
            <a:r>
              <a:rPr lang="en-US" sz="2800" dirty="0">
                <a:solidFill>
                  <a:srgbClr val="FF0000"/>
                </a:solidFill>
              </a:rPr>
              <a:t>farm sector was not protected under the </a:t>
            </a:r>
            <a:r>
              <a:rPr lang="en-US" sz="2800" dirty="0" smtClean="0">
                <a:solidFill>
                  <a:srgbClr val="FF0000"/>
                </a:solidFill>
              </a:rPr>
              <a:t>	original </a:t>
            </a:r>
            <a:r>
              <a:rPr lang="en-US" sz="2800" dirty="0">
                <a:solidFill>
                  <a:srgbClr val="FF0000"/>
                </a:solidFill>
              </a:rPr>
              <a:t>goal of the bill</a:t>
            </a:r>
          </a:p>
          <a:p>
            <a:endParaRPr lang="en-US" dirty="0"/>
          </a:p>
        </p:txBody>
      </p:sp>
    </p:spTree>
    <p:extLst>
      <p:ext uri="{BB962C8B-B14F-4D97-AF65-F5344CB8AC3E}">
        <p14:creationId xmlns:p14="http://schemas.microsoft.com/office/powerpoint/2010/main" val="10916501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A. The tariff damaged economic relations with other 	countries</a:t>
            </a:r>
          </a:p>
          <a:p>
            <a:endParaRPr lang="en-US" dirty="0"/>
          </a:p>
        </p:txBody>
      </p:sp>
    </p:spTree>
    <p:extLst>
      <p:ext uri="{BB962C8B-B14F-4D97-AF65-F5344CB8AC3E}">
        <p14:creationId xmlns:p14="http://schemas.microsoft.com/office/powerpoint/2010/main" val="30959112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#12</a:t>
            </a:r>
            <a:endParaRPr lang="en-US" sz="9600" b="1" cap="all" dirty="0">
              <a:ln w="0"/>
              <a:solidFill>
                <a:srgbClr val="FFFF00"/>
              </a:solidFill>
              <a:effectLst/>
            </a:endParaRPr>
          </a:p>
        </p:txBody>
      </p:sp>
    </p:spTree>
    <p:extLst>
      <p:ext uri="{BB962C8B-B14F-4D97-AF65-F5344CB8AC3E}">
        <p14:creationId xmlns:p14="http://schemas.microsoft.com/office/powerpoint/2010/main" val="13841438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7236"/>
            <a:ext cx="8229600" cy="6496811"/>
          </a:xfrm>
        </p:spPr>
        <p:txBody>
          <a:bodyPr>
            <a:normAutofit fontScale="77500" lnSpcReduction="20000"/>
          </a:bodyPr>
          <a:lstStyle/>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solidFill>
                <a:srgbClr val="000090"/>
              </a:solidFill>
            </a:endParaRPr>
          </a:p>
          <a:p>
            <a:pPr marL="0" indent="0">
              <a:buNone/>
            </a:pPr>
            <a:endParaRPr lang="en-US" dirty="0" smtClean="0">
              <a:solidFill>
                <a:srgbClr val="000090"/>
              </a:solidFill>
            </a:endParaRPr>
          </a:p>
          <a:p>
            <a:pPr marL="0" indent="0">
              <a:buNone/>
            </a:pPr>
            <a:endParaRPr lang="en-US" dirty="0">
              <a:solidFill>
                <a:srgbClr val="000090"/>
              </a:solidFill>
            </a:endParaRPr>
          </a:p>
          <a:p>
            <a:pPr marL="0" indent="0">
              <a:buNone/>
            </a:pPr>
            <a:r>
              <a:rPr lang="en-US" dirty="0" smtClean="0">
                <a:solidFill>
                  <a:srgbClr val="000090"/>
                </a:solidFill>
              </a:rPr>
              <a:t>Q=The </a:t>
            </a:r>
            <a:r>
              <a:rPr lang="en-US" dirty="0">
                <a:solidFill>
                  <a:srgbClr val="000090"/>
                </a:solidFill>
              </a:rPr>
              <a:t>creator of this political cartoon was expressing his concerns about </a:t>
            </a:r>
            <a:endParaRPr lang="en-US" dirty="0" smtClean="0">
              <a:solidFill>
                <a:srgbClr val="000090"/>
              </a:solidFill>
            </a:endParaRPr>
          </a:p>
          <a:p>
            <a:pPr marL="0" indent="0">
              <a:buNone/>
            </a:pPr>
            <a:endParaRPr lang="en-US"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Senate confirmation hearings of Supreme Court </a:t>
            </a:r>
            <a:r>
              <a:rPr lang="en-US" sz="2800" dirty="0" smtClean="0">
                <a:solidFill>
                  <a:srgbClr val="FF0000"/>
                </a:solidFill>
              </a:rPr>
              <a:t>nominee 	Clarence </a:t>
            </a:r>
            <a:r>
              <a:rPr lang="en-US" sz="2800" dirty="0">
                <a:solidFill>
                  <a:srgbClr val="FF0000"/>
                </a:solidFill>
              </a:rPr>
              <a:t>Thomas</a:t>
            </a:r>
          </a:p>
          <a:p>
            <a:pPr marL="0" lvl="0" indent="0">
              <a:buNone/>
            </a:pPr>
            <a:r>
              <a:rPr lang="en-US" sz="2800" dirty="0" smtClean="0">
                <a:solidFill>
                  <a:srgbClr val="FF0000"/>
                </a:solidFill>
              </a:rPr>
              <a:t>B. The </a:t>
            </a:r>
            <a:r>
              <a:rPr lang="en-US" sz="2800" dirty="0">
                <a:solidFill>
                  <a:srgbClr val="FF0000"/>
                </a:solidFill>
              </a:rPr>
              <a:t>U.S. declaration of war on Japan after the </a:t>
            </a:r>
            <a:r>
              <a:rPr lang="en-US" sz="2800" dirty="0" smtClean="0">
                <a:solidFill>
                  <a:srgbClr val="FF0000"/>
                </a:solidFill>
              </a:rPr>
              <a:t>bombing of </a:t>
            </a:r>
            <a:r>
              <a:rPr lang="en-US" sz="2800" dirty="0">
                <a:solidFill>
                  <a:srgbClr val="FF0000"/>
                </a:solidFill>
              </a:rPr>
              <a:t>Pearl </a:t>
            </a:r>
            <a:r>
              <a:rPr lang="en-US" sz="2800" dirty="0" smtClean="0">
                <a:solidFill>
                  <a:srgbClr val="FF0000"/>
                </a:solidFill>
              </a:rPr>
              <a:t>	Harbor</a:t>
            </a:r>
            <a:endParaRPr lang="en-US" sz="2800" dirty="0">
              <a:solidFill>
                <a:srgbClr val="FF0000"/>
              </a:solidFill>
            </a:endParaRPr>
          </a:p>
          <a:p>
            <a:pPr marL="0" lvl="0" indent="0">
              <a:buNone/>
            </a:pPr>
            <a:r>
              <a:rPr lang="en-US" sz="2800" dirty="0" smtClean="0">
                <a:solidFill>
                  <a:srgbClr val="FF0000"/>
                </a:solidFill>
              </a:rPr>
              <a:t>C. The </a:t>
            </a:r>
            <a:r>
              <a:rPr lang="en-US" sz="2800" dirty="0">
                <a:solidFill>
                  <a:srgbClr val="FF0000"/>
                </a:solidFill>
              </a:rPr>
              <a:t>expansion of executive power during the Great </a:t>
            </a:r>
            <a:r>
              <a:rPr lang="en-US" sz="2800" dirty="0" smtClean="0">
                <a:solidFill>
                  <a:srgbClr val="FF0000"/>
                </a:solidFill>
              </a:rPr>
              <a:t>Depression</a:t>
            </a:r>
            <a:endParaRPr lang="en-US" sz="2800" dirty="0">
              <a:solidFill>
                <a:srgbClr val="FF0000"/>
              </a:solidFill>
            </a:endParaRPr>
          </a:p>
          <a:p>
            <a:pPr marL="0" lvl="0" indent="0">
              <a:buNone/>
            </a:pPr>
            <a:r>
              <a:rPr lang="en-US" sz="2800" dirty="0" smtClean="0">
                <a:solidFill>
                  <a:srgbClr val="FF0000"/>
                </a:solidFill>
              </a:rPr>
              <a:t>D. The </a:t>
            </a:r>
            <a:r>
              <a:rPr lang="en-US" sz="2800" dirty="0">
                <a:solidFill>
                  <a:srgbClr val="FF0000"/>
                </a:solidFill>
              </a:rPr>
              <a:t>involvement of U.S. government officials in the </a:t>
            </a:r>
            <a:r>
              <a:rPr lang="en-US" sz="2800" dirty="0" smtClean="0">
                <a:solidFill>
                  <a:srgbClr val="FF0000"/>
                </a:solidFill>
              </a:rPr>
              <a:t>Iran-	Contra 	scandal</a:t>
            </a:r>
            <a:endParaRPr lang="en-US" sz="2800" dirty="0">
              <a:solidFill>
                <a:srgbClr val="FF0000"/>
              </a:solidFill>
            </a:endParaRPr>
          </a:p>
          <a:p>
            <a:endParaRPr lang="en-US" dirty="0"/>
          </a:p>
        </p:txBody>
      </p:sp>
      <p:pic>
        <p:nvPicPr>
          <p:cNvPr id="6" name="Picture 5" descr="Screen Shot 2017-11-27 at 8.06.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20" y="0"/>
            <a:ext cx="7178983" cy="3128776"/>
          </a:xfrm>
          <a:prstGeom prst="rect">
            <a:avLst/>
          </a:prstGeom>
        </p:spPr>
      </p:pic>
    </p:spTree>
    <p:extLst>
      <p:ext uri="{BB962C8B-B14F-4D97-AF65-F5344CB8AC3E}">
        <p14:creationId xmlns:p14="http://schemas.microsoft.com/office/powerpoint/2010/main" val="42060664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a:solidFill>
                  <a:srgbClr val="FF0000"/>
                </a:solidFill>
              </a:rPr>
              <a:t>C. The expansion of executive power during the Great Depression</a:t>
            </a:r>
          </a:p>
          <a:p>
            <a:endParaRPr lang="en-US" dirty="0"/>
          </a:p>
        </p:txBody>
      </p:sp>
    </p:spTree>
    <p:extLst>
      <p:ext uri="{BB962C8B-B14F-4D97-AF65-F5344CB8AC3E}">
        <p14:creationId xmlns:p14="http://schemas.microsoft.com/office/powerpoint/2010/main" val="1601115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#13</a:t>
            </a:r>
            <a:endParaRPr lang="en-US" sz="9600" b="1" cap="all" dirty="0">
              <a:ln w="0"/>
              <a:solidFill>
                <a:srgbClr val="FFFF00"/>
              </a:solidFill>
              <a:effectLst/>
            </a:endParaRPr>
          </a:p>
        </p:txBody>
      </p:sp>
    </p:spTree>
    <p:extLst>
      <p:ext uri="{BB962C8B-B14F-4D97-AF65-F5344CB8AC3E}">
        <p14:creationId xmlns:p14="http://schemas.microsoft.com/office/powerpoint/2010/main" val="13332153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lnSpcReduction="10000"/>
          </a:bodyPr>
          <a:lstStyle/>
          <a:p>
            <a:pPr marL="0" lvl="0" indent="0">
              <a:buNone/>
            </a:pPr>
            <a:r>
              <a:rPr lang="en-US" sz="4000" dirty="0" smtClean="0">
                <a:solidFill>
                  <a:srgbClr val="000090"/>
                </a:solidFill>
              </a:rPr>
              <a:t>Q=Which </a:t>
            </a:r>
            <a:r>
              <a:rPr lang="en-US" sz="4000" dirty="0">
                <a:solidFill>
                  <a:srgbClr val="000090"/>
                </a:solidFill>
              </a:rPr>
              <a:t>statements evaluate the impact of the Voting Rights Act of 1965 on democratic participation</a:t>
            </a:r>
            <a:r>
              <a:rPr lang="en-US" sz="4000" dirty="0" smtClean="0">
                <a:solidFill>
                  <a:srgbClr val="000090"/>
                </a:solidFill>
              </a:rPr>
              <a:t>?</a:t>
            </a:r>
          </a:p>
          <a:p>
            <a:pPr marL="0" lvl="0" indent="0">
              <a:buNone/>
            </a:pPr>
            <a:endParaRPr lang="en-US" dirty="0">
              <a:solidFill>
                <a:srgbClr val="000090"/>
              </a:solidFill>
            </a:endParaRPr>
          </a:p>
          <a:p>
            <a:pPr marL="0" lvl="0" indent="0">
              <a:buNone/>
            </a:pPr>
            <a:endParaRPr lang="en-US"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act succeeded because it allowed more </a:t>
            </a:r>
            <a:r>
              <a:rPr lang="en-US" sz="2800" dirty="0" smtClean="0">
                <a:solidFill>
                  <a:srgbClr val="FF0000"/>
                </a:solidFill>
              </a:rPr>
              <a:t>citizens 	to </a:t>
            </a:r>
            <a:r>
              <a:rPr lang="en-US" sz="2800" dirty="0">
                <a:solidFill>
                  <a:srgbClr val="FF0000"/>
                </a:solidFill>
              </a:rPr>
              <a:t>vote. </a:t>
            </a:r>
          </a:p>
          <a:p>
            <a:pPr marL="0" lvl="0" indent="0">
              <a:buNone/>
            </a:pPr>
            <a:r>
              <a:rPr lang="en-US" sz="2800" dirty="0" smtClean="0">
                <a:solidFill>
                  <a:srgbClr val="FF0000"/>
                </a:solidFill>
              </a:rPr>
              <a:t>B. The </a:t>
            </a:r>
            <a:r>
              <a:rPr lang="en-US" sz="2800" dirty="0">
                <a:solidFill>
                  <a:srgbClr val="FF0000"/>
                </a:solidFill>
              </a:rPr>
              <a:t>act succeeded because it increased voting </a:t>
            </a:r>
            <a:r>
              <a:rPr lang="en-US" sz="2800" dirty="0" smtClean="0">
                <a:solidFill>
                  <a:srgbClr val="FF0000"/>
                </a:solidFill>
              </a:rPr>
              <a:t>	qualifications</a:t>
            </a:r>
            <a:r>
              <a:rPr lang="en-US" sz="2800" dirty="0">
                <a:solidFill>
                  <a:srgbClr val="FF0000"/>
                </a:solidFill>
              </a:rPr>
              <a:t>. </a:t>
            </a:r>
          </a:p>
          <a:p>
            <a:pPr marL="0" lvl="0" indent="0">
              <a:buNone/>
            </a:pPr>
            <a:r>
              <a:rPr lang="en-US" sz="2800" dirty="0" smtClean="0">
                <a:solidFill>
                  <a:srgbClr val="FF0000"/>
                </a:solidFill>
              </a:rPr>
              <a:t>C. The </a:t>
            </a:r>
            <a:r>
              <a:rPr lang="en-US" sz="2800" dirty="0">
                <a:solidFill>
                  <a:srgbClr val="FF0000"/>
                </a:solidFill>
              </a:rPr>
              <a:t>act failed because it did not loosen </a:t>
            </a:r>
            <a:r>
              <a:rPr lang="en-US" sz="2800" dirty="0" smtClean="0">
                <a:solidFill>
                  <a:srgbClr val="FF0000"/>
                </a:solidFill>
              </a:rPr>
              <a:t>	requirements </a:t>
            </a:r>
            <a:r>
              <a:rPr lang="en-US" sz="2800" dirty="0">
                <a:solidFill>
                  <a:srgbClr val="FF0000"/>
                </a:solidFill>
              </a:rPr>
              <a:t>for gaining citizenship. </a:t>
            </a:r>
          </a:p>
          <a:p>
            <a:pPr marL="0" lvl="0" indent="0">
              <a:buNone/>
            </a:pPr>
            <a:r>
              <a:rPr lang="en-US" sz="2800" dirty="0" smtClean="0">
                <a:solidFill>
                  <a:srgbClr val="FF0000"/>
                </a:solidFill>
              </a:rPr>
              <a:t>D. The </a:t>
            </a:r>
            <a:r>
              <a:rPr lang="en-US" sz="2800" dirty="0">
                <a:solidFill>
                  <a:srgbClr val="FF0000"/>
                </a:solidFill>
              </a:rPr>
              <a:t>act failed because it did not anticipate </a:t>
            </a:r>
            <a:r>
              <a:rPr lang="en-US" sz="2800" dirty="0" smtClean="0">
                <a:solidFill>
                  <a:srgbClr val="FF0000"/>
                </a:solidFill>
              </a:rPr>
              <a:t>	loopholes </a:t>
            </a:r>
            <a:r>
              <a:rPr lang="en-US" sz="2800" dirty="0">
                <a:solidFill>
                  <a:srgbClr val="FF0000"/>
                </a:solidFill>
              </a:rPr>
              <a:t>in legislative guarantees. </a:t>
            </a:r>
          </a:p>
          <a:p>
            <a:endParaRPr lang="en-US" dirty="0"/>
          </a:p>
        </p:txBody>
      </p:sp>
    </p:spTree>
    <p:extLst>
      <p:ext uri="{BB962C8B-B14F-4D97-AF65-F5344CB8AC3E}">
        <p14:creationId xmlns:p14="http://schemas.microsoft.com/office/powerpoint/2010/main" val="31340969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A. The act succeeded because it allowed more citizens 	to vote. </a:t>
            </a:r>
          </a:p>
          <a:p>
            <a:endParaRPr lang="en-US" dirty="0"/>
          </a:p>
        </p:txBody>
      </p:sp>
    </p:spTree>
    <p:extLst>
      <p:ext uri="{BB962C8B-B14F-4D97-AF65-F5344CB8AC3E}">
        <p14:creationId xmlns:p14="http://schemas.microsoft.com/office/powerpoint/2010/main" val="8997913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#14</a:t>
            </a:r>
            <a:endParaRPr lang="en-US" sz="9600" b="1" cap="all" dirty="0">
              <a:ln w="0"/>
              <a:solidFill>
                <a:srgbClr val="FFFF00"/>
              </a:solidFill>
              <a:effectLst/>
            </a:endParaRPr>
          </a:p>
        </p:txBody>
      </p:sp>
    </p:spTree>
    <p:extLst>
      <p:ext uri="{BB962C8B-B14F-4D97-AF65-F5344CB8AC3E}">
        <p14:creationId xmlns:p14="http://schemas.microsoft.com/office/powerpoint/2010/main" val="17995402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lnSpcReduction="10000"/>
          </a:bodyPr>
          <a:lstStyle/>
          <a:p>
            <a:pPr marL="0" lvl="0" indent="0">
              <a:buNone/>
            </a:pPr>
            <a:r>
              <a:rPr lang="en-US" sz="4000" dirty="0" smtClean="0">
                <a:solidFill>
                  <a:srgbClr val="000090"/>
                </a:solidFill>
              </a:rPr>
              <a:t>Q=During </a:t>
            </a:r>
            <a:r>
              <a:rPr lang="en-US" sz="4000" dirty="0">
                <a:solidFill>
                  <a:srgbClr val="000090"/>
                </a:solidFill>
              </a:rPr>
              <a:t>the Vietnam War, how did the </a:t>
            </a:r>
            <a:r>
              <a:rPr lang="en-US" sz="4000" dirty="0" smtClean="0">
                <a:solidFill>
                  <a:srgbClr val="000090"/>
                </a:solidFill>
              </a:rPr>
              <a:t>lack of </a:t>
            </a:r>
            <a:r>
              <a:rPr lang="en-US" sz="4000" dirty="0">
                <a:solidFill>
                  <a:srgbClr val="000090"/>
                </a:solidFill>
              </a:rPr>
              <a:t>censorship of television reports affect the public’s perception of the war? </a:t>
            </a:r>
            <a:endParaRPr lang="en-US" sz="4000" dirty="0" smtClean="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By </a:t>
            </a:r>
            <a:r>
              <a:rPr lang="en-US" sz="2800" dirty="0">
                <a:solidFill>
                  <a:srgbClr val="FF0000"/>
                </a:solidFill>
              </a:rPr>
              <a:t>allowing the </a:t>
            </a:r>
            <a:r>
              <a:rPr lang="en-US" sz="2800" dirty="0" smtClean="0">
                <a:solidFill>
                  <a:srgbClr val="FF0000"/>
                </a:solidFill>
              </a:rPr>
              <a:t>public </a:t>
            </a:r>
            <a:r>
              <a:rPr lang="en-US" sz="2800" dirty="0">
                <a:solidFill>
                  <a:srgbClr val="FF0000"/>
                </a:solidFill>
              </a:rPr>
              <a:t>to consider different </a:t>
            </a:r>
            <a:r>
              <a:rPr lang="en-US" sz="2800" dirty="0" smtClean="0">
                <a:solidFill>
                  <a:srgbClr val="FF0000"/>
                </a:solidFill>
              </a:rPr>
              <a:t>	viewpoints </a:t>
            </a:r>
            <a:r>
              <a:rPr lang="en-US" sz="2800" dirty="0">
                <a:solidFill>
                  <a:srgbClr val="FF0000"/>
                </a:solidFill>
              </a:rPr>
              <a:t>concerning the war. </a:t>
            </a:r>
          </a:p>
          <a:p>
            <a:pPr marL="0" lvl="0" indent="0">
              <a:buNone/>
            </a:pPr>
            <a:r>
              <a:rPr lang="en-US" sz="2800" dirty="0" smtClean="0">
                <a:solidFill>
                  <a:srgbClr val="FF0000"/>
                </a:solidFill>
              </a:rPr>
              <a:t>B. By </a:t>
            </a:r>
            <a:r>
              <a:rPr lang="en-US" sz="2800" dirty="0">
                <a:solidFill>
                  <a:srgbClr val="FF0000"/>
                </a:solidFill>
              </a:rPr>
              <a:t>instructing the public to organize protests actively </a:t>
            </a:r>
            <a:r>
              <a:rPr lang="en-US" sz="2800" dirty="0" smtClean="0">
                <a:solidFill>
                  <a:srgbClr val="FF0000"/>
                </a:solidFill>
              </a:rPr>
              <a:t>	resisting </a:t>
            </a:r>
            <a:r>
              <a:rPr lang="en-US" sz="2800" dirty="0">
                <a:solidFill>
                  <a:srgbClr val="FF0000"/>
                </a:solidFill>
              </a:rPr>
              <a:t>the war. </a:t>
            </a:r>
          </a:p>
          <a:p>
            <a:pPr marL="0" lvl="0" indent="0">
              <a:buNone/>
            </a:pPr>
            <a:r>
              <a:rPr lang="en-US" sz="2800" dirty="0" smtClean="0">
                <a:solidFill>
                  <a:srgbClr val="FF0000"/>
                </a:solidFill>
              </a:rPr>
              <a:t>C. By </a:t>
            </a:r>
            <a:r>
              <a:rPr lang="en-US" sz="2800" dirty="0">
                <a:solidFill>
                  <a:srgbClr val="FF0000"/>
                </a:solidFill>
              </a:rPr>
              <a:t>prompting the public to ignore the </a:t>
            </a:r>
            <a:r>
              <a:rPr lang="en-US" sz="2800" dirty="0" smtClean="0">
                <a:solidFill>
                  <a:srgbClr val="FF0000"/>
                </a:solidFill>
              </a:rPr>
              <a:t>	criticism </a:t>
            </a:r>
            <a:r>
              <a:rPr lang="en-US" sz="2800" dirty="0">
                <a:solidFill>
                  <a:srgbClr val="FF0000"/>
                </a:solidFill>
              </a:rPr>
              <a:t>of </a:t>
            </a:r>
            <a:r>
              <a:rPr lang="en-US" sz="2800" dirty="0" smtClean="0">
                <a:solidFill>
                  <a:srgbClr val="FF0000"/>
                </a:solidFill>
              </a:rPr>
              <a:t>	the </a:t>
            </a:r>
            <a:r>
              <a:rPr lang="en-US" sz="2800" dirty="0">
                <a:solidFill>
                  <a:srgbClr val="FF0000"/>
                </a:solidFill>
              </a:rPr>
              <a:t>war. </a:t>
            </a:r>
          </a:p>
          <a:p>
            <a:pPr marL="0" lvl="0" indent="0">
              <a:buNone/>
            </a:pPr>
            <a:r>
              <a:rPr lang="en-US" sz="2800" dirty="0" smtClean="0">
                <a:solidFill>
                  <a:srgbClr val="FF0000"/>
                </a:solidFill>
              </a:rPr>
              <a:t>D. By </a:t>
            </a:r>
            <a:r>
              <a:rPr lang="en-US" sz="2800" dirty="0">
                <a:solidFill>
                  <a:srgbClr val="FF0000"/>
                </a:solidFill>
              </a:rPr>
              <a:t>causing the public to doubt the severity of </a:t>
            </a:r>
            <a:r>
              <a:rPr lang="en-US" sz="2800" dirty="0" smtClean="0">
                <a:solidFill>
                  <a:srgbClr val="FF0000"/>
                </a:solidFill>
              </a:rPr>
              <a:t>the 	war</a:t>
            </a:r>
            <a:r>
              <a:rPr lang="en-US" sz="2800" dirty="0">
                <a:solidFill>
                  <a:srgbClr val="FF0000"/>
                </a:solidFill>
              </a:rPr>
              <a:t>. </a:t>
            </a:r>
          </a:p>
          <a:p>
            <a:endParaRPr lang="en-US" dirty="0"/>
          </a:p>
        </p:txBody>
      </p:sp>
    </p:spTree>
    <p:extLst>
      <p:ext uri="{BB962C8B-B14F-4D97-AF65-F5344CB8AC3E}">
        <p14:creationId xmlns:p14="http://schemas.microsoft.com/office/powerpoint/2010/main" val="32950198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System</a:t>
            </a:r>
            <a:endParaRPr lang="en-US" dirty="0"/>
          </a:p>
        </p:txBody>
      </p:sp>
      <p:sp>
        <p:nvSpPr>
          <p:cNvPr id="3" name="Content Placeholder 2"/>
          <p:cNvSpPr>
            <a:spLocks noGrp="1"/>
          </p:cNvSpPr>
          <p:nvPr>
            <p:ph idx="1"/>
          </p:nvPr>
        </p:nvSpPr>
        <p:spPr>
          <a:xfrm>
            <a:off x="457200" y="1338367"/>
            <a:ext cx="8229600" cy="5045171"/>
          </a:xfrm>
        </p:spPr>
        <p:txBody>
          <a:bodyPr>
            <a:normAutofit fontScale="92500" lnSpcReduction="20000"/>
          </a:bodyPr>
          <a:lstStyle/>
          <a:p>
            <a:r>
              <a:rPr lang="en-US" dirty="0" smtClean="0"/>
              <a:t>There will be 3 Rounds. </a:t>
            </a:r>
          </a:p>
          <a:p>
            <a:r>
              <a:rPr lang="en-US" u="sng" dirty="0" smtClean="0"/>
              <a:t>1</a:t>
            </a:r>
            <a:r>
              <a:rPr lang="en-US" u="sng" baseline="30000" dirty="0" smtClean="0"/>
              <a:t>st</a:t>
            </a:r>
            <a:r>
              <a:rPr lang="en-US" u="sng" dirty="0" smtClean="0"/>
              <a:t> Round </a:t>
            </a:r>
          </a:p>
          <a:p>
            <a:pPr lvl="1"/>
            <a:r>
              <a:rPr lang="en-US" dirty="0" smtClean="0"/>
              <a:t>40 Multiple Choice Questions</a:t>
            </a:r>
          </a:p>
          <a:p>
            <a:pPr lvl="1"/>
            <a:r>
              <a:rPr lang="en-US" smtClean="0"/>
              <a:t>Worth 1 point </a:t>
            </a:r>
            <a:endParaRPr lang="en-US" dirty="0" smtClean="0"/>
          </a:p>
          <a:p>
            <a:r>
              <a:rPr lang="en-US" u="sng" dirty="0" smtClean="0"/>
              <a:t>2</a:t>
            </a:r>
            <a:r>
              <a:rPr lang="en-US" u="sng" baseline="30000" dirty="0" smtClean="0"/>
              <a:t>nd</a:t>
            </a:r>
            <a:r>
              <a:rPr lang="en-US" u="sng" dirty="0" smtClean="0"/>
              <a:t> Round </a:t>
            </a:r>
          </a:p>
          <a:p>
            <a:pPr lvl="1"/>
            <a:r>
              <a:rPr lang="en-US" dirty="0" smtClean="0"/>
              <a:t>20 Political cartoons</a:t>
            </a:r>
          </a:p>
          <a:p>
            <a:pPr lvl="1"/>
            <a:r>
              <a:rPr lang="en-US" dirty="0" smtClean="0"/>
              <a:t>Worth 3 points</a:t>
            </a:r>
          </a:p>
          <a:p>
            <a:pPr marL="514350" indent="-457200"/>
            <a:r>
              <a:rPr lang="en-US" u="sng" dirty="0" smtClean="0"/>
              <a:t>3</a:t>
            </a:r>
            <a:r>
              <a:rPr lang="en-US" u="sng" baseline="30000" dirty="0" smtClean="0"/>
              <a:t>rd</a:t>
            </a:r>
            <a:r>
              <a:rPr lang="en-US" u="sng" dirty="0" smtClean="0"/>
              <a:t> Round</a:t>
            </a:r>
          </a:p>
          <a:p>
            <a:pPr lvl="1"/>
            <a:r>
              <a:rPr lang="en-US" dirty="0" smtClean="0"/>
              <a:t>50 Short Answer Questions</a:t>
            </a:r>
          </a:p>
          <a:p>
            <a:pPr lvl="1"/>
            <a:r>
              <a:rPr lang="en-US" dirty="0" smtClean="0"/>
              <a:t>Worth 5 points </a:t>
            </a:r>
          </a:p>
          <a:p>
            <a:pPr lvl="1"/>
            <a:r>
              <a:rPr lang="en-US" dirty="0" smtClean="0"/>
              <a:t>Correct team gets to shoot basketball for another point</a:t>
            </a:r>
          </a:p>
          <a:p>
            <a:pPr lvl="1"/>
            <a:endParaRPr lang="en-US" dirty="0"/>
          </a:p>
        </p:txBody>
      </p:sp>
    </p:spTree>
    <p:extLst>
      <p:ext uri="{BB962C8B-B14F-4D97-AF65-F5344CB8AC3E}">
        <p14:creationId xmlns:p14="http://schemas.microsoft.com/office/powerpoint/2010/main" val="20997277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A. By allowing the pubic to consider different 	viewpoints concerning the war. </a:t>
            </a:r>
          </a:p>
          <a:p>
            <a:endParaRPr lang="en-US" dirty="0"/>
          </a:p>
        </p:txBody>
      </p:sp>
    </p:spTree>
    <p:extLst>
      <p:ext uri="{BB962C8B-B14F-4D97-AF65-F5344CB8AC3E}">
        <p14:creationId xmlns:p14="http://schemas.microsoft.com/office/powerpoint/2010/main" val="41089944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#15</a:t>
            </a:r>
            <a:endParaRPr lang="en-US" sz="9600" b="1" cap="all" dirty="0">
              <a:ln w="0"/>
              <a:solidFill>
                <a:srgbClr val="FFFF00"/>
              </a:solidFill>
              <a:effectLst/>
            </a:endParaRPr>
          </a:p>
        </p:txBody>
      </p:sp>
    </p:spTree>
    <p:extLst>
      <p:ext uri="{BB962C8B-B14F-4D97-AF65-F5344CB8AC3E}">
        <p14:creationId xmlns:p14="http://schemas.microsoft.com/office/powerpoint/2010/main" val="16011927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Q=Which </a:t>
            </a:r>
            <a:r>
              <a:rPr lang="en-US" sz="4000" dirty="0">
                <a:solidFill>
                  <a:srgbClr val="000090"/>
                </a:solidFill>
              </a:rPr>
              <a:t>region has contributed the most to immigration to the United States in the 21</a:t>
            </a:r>
            <a:r>
              <a:rPr lang="en-US" sz="4000" baseline="30000" dirty="0">
                <a:solidFill>
                  <a:srgbClr val="000090"/>
                </a:solidFill>
              </a:rPr>
              <a:t>st</a:t>
            </a:r>
            <a:r>
              <a:rPr lang="en-US" sz="4000" dirty="0">
                <a:solidFill>
                  <a:srgbClr val="000090"/>
                </a:solidFill>
              </a:rPr>
              <a:t> century</a:t>
            </a:r>
            <a:r>
              <a:rPr lang="en-US" sz="4000" dirty="0" smtClean="0">
                <a:solidFill>
                  <a:srgbClr val="000090"/>
                </a:solidFill>
              </a:rPr>
              <a:t>?</a:t>
            </a:r>
          </a:p>
          <a:p>
            <a:pPr marL="0" lvl="0" indent="0">
              <a:buNone/>
            </a:pPr>
            <a:endParaRPr lang="en-US" sz="4000" dirty="0">
              <a:solidFill>
                <a:srgbClr val="000090"/>
              </a:solidFill>
            </a:endParaRPr>
          </a:p>
          <a:p>
            <a:pPr marL="0" lvl="0" indent="0">
              <a:buNone/>
            </a:pPr>
            <a:endParaRPr lang="en-US" sz="4000" dirty="0">
              <a:solidFill>
                <a:srgbClr val="000090"/>
              </a:solidFill>
            </a:endParaRPr>
          </a:p>
          <a:p>
            <a:pPr marL="0" lvl="0" indent="0">
              <a:buNone/>
            </a:pPr>
            <a:r>
              <a:rPr lang="en-US" sz="4000" dirty="0" smtClean="0">
                <a:solidFill>
                  <a:srgbClr val="FF0000"/>
                </a:solidFill>
              </a:rPr>
              <a:t>A. Latin </a:t>
            </a:r>
            <a:r>
              <a:rPr lang="en-US" sz="4000" dirty="0">
                <a:solidFill>
                  <a:srgbClr val="FF0000"/>
                </a:solidFill>
              </a:rPr>
              <a:t>America</a:t>
            </a:r>
          </a:p>
          <a:p>
            <a:pPr marL="0" lvl="0" indent="0">
              <a:buNone/>
            </a:pPr>
            <a:r>
              <a:rPr lang="en-US" sz="4000" dirty="0" smtClean="0">
                <a:solidFill>
                  <a:srgbClr val="FF0000"/>
                </a:solidFill>
              </a:rPr>
              <a:t>B. Southeast </a:t>
            </a:r>
            <a:r>
              <a:rPr lang="en-US" sz="4000" dirty="0">
                <a:solidFill>
                  <a:srgbClr val="FF0000"/>
                </a:solidFill>
              </a:rPr>
              <a:t>Asia</a:t>
            </a:r>
          </a:p>
          <a:p>
            <a:pPr marL="0" lvl="0" indent="0">
              <a:buNone/>
            </a:pPr>
            <a:r>
              <a:rPr lang="en-US" sz="4000" dirty="0" smtClean="0">
                <a:solidFill>
                  <a:srgbClr val="FF0000"/>
                </a:solidFill>
              </a:rPr>
              <a:t>C. Eastern </a:t>
            </a:r>
            <a:r>
              <a:rPr lang="en-US" sz="4000" dirty="0">
                <a:solidFill>
                  <a:srgbClr val="FF0000"/>
                </a:solidFill>
              </a:rPr>
              <a:t>Europe</a:t>
            </a:r>
          </a:p>
          <a:p>
            <a:pPr marL="0" lvl="0" indent="0">
              <a:buNone/>
            </a:pPr>
            <a:r>
              <a:rPr lang="en-US" sz="4000" dirty="0" smtClean="0">
                <a:solidFill>
                  <a:srgbClr val="FF0000"/>
                </a:solidFill>
              </a:rPr>
              <a:t>D. The </a:t>
            </a:r>
            <a:r>
              <a:rPr lang="en-US" sz="4000" dirty="0">
                <a:solidFill>
                  <a:srgbClr val="FF0000"/>
                </a:solidFill>
              </a:rPr>
              <a:t>Middle East</a:t>
            </a:r>
          </a:p>
          <a:p>
            <a:endParaRPr lang="en-US" dirty="0"/>
          </a:p>
        </p:txBody>
      </p:sp>
    </p:spTree>
    <p:extLst>
      <p:ext uri="{BB962C8B-B14F-4D97-AF65-F5344CB8AC3E}">
        <p14:creationId xmlns:p14="http://schemas.microsoft.com/office/powerpoint/2010/main" val="42622809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A. Latin America</a:t>
            </a:r>
          </a:p>
          <a:p>
            <a:endParaRPr lang="en-US" dirty="0"/>
          </a:p>
        </p:txBody>
      </p:sp>
    </p:spTree>
    <p:extLst>
      <p:ext uri="{BB962C8B-B14F-4D97-AF65-F5344CB8AC3E}">
        <p14:creationId xmlns:p14="http://schemas.microsoft.com/office/powerpoint/2010/main" val="10609980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#16</a:t>
            </a:r>
            <a:endParaRPr lang="en-US" sz="9600" b="1" cap="all" dirty="0">
              <a:ln w="0"/>
              <a:solidFill>
                <a:srgbClr val="FFFF00"/>
              </a:solidFill>
              <a:effectLst/>
            </a:endParaRPr>
          </a:p>
        </p:txBody>
      </p:sp>
    </p:spTree>
    <p:extLst>
      <p:ext uri="{BB962C8B-B14F-4D97-AF65-F5344CB8AC3E}">
        <p14:creationId xmlns:p14="http://schemas.microsoft.com/office/powerpoint/2010/main" val="196278473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Q=Which </a:t>
            </a:r>
            <a:r>
              <a:rPr lang="en-US" sz="4000" dirty="0">
                <a:solidFill>
                  <a:srgbClr val="000090"/>
                </a:solidFill>
              </a:rPr>
              <a:t>of the following resulted from the U.S.-led military coalition’s engagement in the Persian Gulf War</a:t>
            </a:r>
            <a:r>
              <a:rPr lang="en-US" sz="4000" dirty="0" smtClean="0">
                <a:solidFill>
                  <a:srgbClr val="000090"/>
                </a:solidFill>
              </a:rPr>
              <a:t>?</a:t>
            </a:r>
          </a:p>
          <a:p>
            <a:pPr marL="0" lvl="0" indent="0">
              <a:buNone/>
            </a:pPr>
            <a:endParaRPr lang="en-US" dirty="0"/>
          </a:p>
          <a:p>
            <a:pPr marL="0" lvl="0" indent="0">
              <a:buNone/>
            </a:pPr>
            <a:endParaRPr lang="en-US" dirty="0"/>
          </a:p>
          <a:p>
            <a:pPr marL="0" lvl="0" indent="0">
              <a:buNone/>
            </a:pPr>
            <a:r>
              <a:rPr lang="en-US" sz="2800" dirty="0" smtClean="0">
                <a:solidFill>
                  <a:srgbClr val="FF0000"/>
                </a:solidFill>
              </a:rPr>
              <a:t>A. The </a:t>
            </a:r>
            <a:r>
              <a:rPr lang="en-US" sz="2800" dirty="0">
                <a:solidFill>
                  <a:srgbClr val="FF0000"/>
                </a:solidFill>
              </a:rPr>
              <a:t>Shah of Iran was overthrown. </a:t>
            </a:r>
          </a:p>
          <a:p>
            <a:pPr marL="0" lvl="0" indent="0">
              <a:buNone/>
            </a:pPr>
            <a:r>
              <a:rPr lang="en-US" sz="2800" dirty="0" smtClean="0">
                <a:solidFill>
                  <a:srgbClr val="FF0000"/>
                </a:solidFill>
              </a:rPr>
              <a:t>B. Saddam </a:t>
            </a:r>
            <a:r>
              <a:rPr lang="en-US" sz="2800" dirty="0">
                <a:solidFill>
                  <a:srgbClr val="FF0000"/>
                </a:solidFill>
              </a:rPr>
              <a:t>Hussein was forced from power. </a:t>
            </a:r>
          </a:p>
          <a:p>
            <a:pPr marL="0" lvl="0" indent="0">
              <a:buNone/>
            </a:pPr>
            <a:r>
              <a:rPr lang="en-US" sz="2800" dirty="0" smtClean="0">
                <a:solidFill>
                  <a:srgbClr val="FF0000"/>
                </a:solidFill>
              </a:rPr>
              <a:t>C. The </a:t>
            </a:r>
            <a:r>
              <a:rPr lang="en-US" sz="2800" dirty="0">
                <a:solidFill>
                  <a:srgbClr val="FF0000"/>
                </a:solidFill>
              </a:rPr>
              <a:t>nation of Kuwait was liberated. </a:t>
            </a:r>
          </a:p>
          <a:p>
            <a:pPr marL="0" lvl="0" indent="0">
              <a:buNone/>
            </a:pPr>
            <a:r>
              <a:rPr lang="en-US" sz="2800" dirty="0" smtClean="0">
                <a:solidFill>
                  <a:srgbClr val="FF0000"/>
                </a:solidFill>
              </a:rPr>
              <a:t>D. Iraqi </a:t>
            </a:r>
            <a:r>
              <a:rPr lang="en-US" sz="2800" dirty="0">
                <a:solidFill>
                  <a:srgbClr val="FF0000"/>
                </a:solidFill>
              </a:rPr>
              <a:t>Kurds were granted equal rights. </a:t>
            </a:r>
          </a:p>
          <a:p>
            <a:endParaRPr lang="en-US" dirty="0"/>
          </a:p>
        </p:txBody>
      </p:sp>
    </p:spTree>
    <p:extLst>
      <p:ext uri="{BB962C8B-B14F-4D97-AF65-F5344CB8AC3E}">
        <p14:creationId xmlns:p14="http://schemas.microsoft.com/office/powerpoint/2010/main" val="3824426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C. The nation of Kuwait was liberated. </a:t>
            </a:r>
          </a:p>
          <a:p>
            <a:endParaRPr lang="en-US" dirty="0"/>
          </a:p>
        </p:txBody>
      </p:sp>
    </p:spTree>
    <p:extLst>
      <p:ext uri="{BB962C8B-B14F-4D97-AF65-F5344CB8AC3E}">
        <p14:creationId xmlns:p14="http://schemas.microsoft.com/office/powerpoint/2010/main" val="134140458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#17</a:t>
            </a:r>
            <a:endParaRPr lang="en-US" sz="9600" b="1" cap="all" dirty="0">
              <a:ln w="0"/>
              <a:solidFill>
                <a:srgbClr val="FFFF00"/>
              </a:solidFill>
              <a:effectLst/>
            </a:endParaRPr>
          </a:p>
        </p:txBody>
      </p:sp>
    </p:spTree>
    <p:extLst>
      <p:ext uri="{BB962C8B-B14F-4D97-AF65-F5344CB8AC3E}">
        <p14:creationId xmlns:p14="http://schemas.microsoft.com/office/powerpoint/2010/main" val="382017009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31" y="214662"/>
            <a:ext cx="8229600" cy="6493522"/>
          </a:xfrm>
        </p:spPr>
        <p:txBody>
          <a:bodyPr>
            <a:normAutofit/>
          </a:bodyPr>
          <a:lstStyle/>
          <a:p>
            <a:pPr marL="0" lvl="0" indent="0">
              <a:buNone/>
            </a:pPr>
            <a:r>
              <a:rPr lang="en-US" sz="4000" dirty="0" smtClean="0">
                <a:solidFill>
                  <a:srgbClr val="000090"/>
                </a:solidFill>
              </a:rPr>
              <a:t>Q=Which </a:t>
            </a:r>
            <a:r>
              <a:rPr lang="en-US" sz="4000" dirty="0">
                <a:solidFill>
                  <a:srgbClr val="000090"/>
                </a:solidFill>
              </a:rPr>
              <a:t>idea was the </a:t>
            </a:r>
            <a:r>
              <a:rPr lang="en-US" sz="4000" i="1" dirty="0">
                <a:solidFill>
                  <a:srgbClr val="000090"/>
                </a:solidFill>
              </a:rPr>
              <a:t>main</a:t>
            </a:r>
            <a:r>
              <a:rPr lang="en-US" sz="4000" dirty="0">
                <a:solidFill>
                  <a:srgbClr val="000090"/>
                </a:solidFill>
              </a:rPr>
              <a:t> motivation behind the enactment of the Chinese Exclusion Act</a:t>
            </a:r>
            <a:r>
              <a:rPr lang="en-US" sz="4000" dirty="0" smtClean="0">
                <a:solidFill>
                  <a:srgbClr val="000090"/>
                </a:solidFill>
              </a:rPr>
              <a:t>?</a:t>
            </a:r>
          </a:p>
          <a:p>
            <a:pPr marL="0" lvl="0" indent="0">
              <a:buNone/>
            </a:pPr>
            <a:endParaRPr lang="en-US" dirty="0">
              <a:solidFill>
                <a:srgbClr val="000090"/>
              </a:solidFill>
            </a:endParaRPr>
          </a:p>
          <a:p>
            <a:pPr marL="0" lvl="0" indent="0">
              <a:buNone/>
            </a:pPr>
            <a:r>
              <a:rPr lang="en-US" sz="2800" dirty="0" smtClean="0">
                <a:solidFill>
                  <a:srgbClr val="FF0000"/>
                </a:solidFill>
              </a:rPr>
              <a:t>A. Americans </a:t>
            </a:r>
            <a:r>
              <a:rPr lang="en-US" sz="2800" dirty="0">
                <a:solidFill>
                  <a:srgbClr val="FF0000"/>
                </a:solidFill>
              </a:rPr>
              <a:t>were suspicious of wealthy </a:t>
            </a:r>
            <a:r>
              <a:rPr lang="en-US" sz="2800" dirty="0" smtClean="0">
                <a:solidFill>
                  <a:srgbClr val="FF0000"/>
                </a:solidFill>
              </a:rPr>
              <a:t>Chinese			 </a:t>
            </a:r>
            <a:r>
              <a:rPr lang="en-US" sz="2800" dirty="0">
                <a:solidFill>
                  <a:srgbClr val="FF0000"/>
                </a:solidFill>
              </a:rPr>
              <a:t>immigrants investing money in the country. </a:t>
            </a:r>
          </a:p>
          <a:p>
            <a:pPr marL="0" lvl="0" indent="0">
              <a:buNone/>
            </a:pPr>
            <a:r>
              <a:rPr lang="en-US" sz="2800" dirty="0" smtClean="0">
                <a:solidFill>
                  <a:srgbClr val="FF0000"/>
                </a:solidFill>
              </a:rPr>
              <a:t>B. Americans </a:t>
            </a:r>
            <a:r>
              <a:rPr lang="en-US" sz="2800" dirty="0">
                <a:solidFill>
                  <a:srgbClr val="FF0000"/>
                </a:solidFill>
              </a:rPr>
              <a:t>worried that Chinese immigrants would </a:t>
            </a:r>
            <a:r>
              <a:rPr lang="en-US" sz="2800" dirty="0" smtClean="0">
                <a:solidFill>
                  <a:srgbClr val="FF0000"/>
                </a:solidFill>
              </a:rPr>
              <a:t>	learn </a:t>
            </a:r>
            <a:r>
              <a:rPr lang="en-US" sz="2800" dirty="0">
                <a:solidFill>
                  <a:srgbClr val="FF0000"/>
                </a:solidFill>
              </a:rPr>
              <a:t>trade secrets and start competing companies. </a:t>
            </a:r>
          </a:p>
          <a:p>
            <a:pPr marL="0" lvl="0" indent="0">
              <a:buNone/>
            </a:pPr>
            <a:r>
              <a:rPr lang="en-US" sz="2800" dirty="0" smtClean="0">
                <a:solidFill>
                  <a:srgbClr val="FF0000"/>
                </a:solidFill>
              </a:rPr>
              <a:t>C. Americans </a:t>
            </a:r>
            <a:r>
              <a:rPr lang="en-US" sz="2800" dirty="0">
                <a:solidFill>
                  <a:srgbClr val="FF0000"/>
                </a:solidFill>
              </a:rPr>
              <a:t>wanted to stop Chinese immigrants from </a:t>
            </a:r>
            <a:r>
              <a:rPr lang="en-US" sz="2800" dirty="0" smtClean="0">
                <a:solidFill>
                  <a:srgbClr val="FF0000"/>
                </a:solidFill>
              </a:rPr>
              <a:t>	running </a:t>
            </a:r>
            <a:r>
              <a:rPr lang="en-US" sz="2800" dirty="0">
                <a:solidFill>
                  <a:srgbClr val="FF0000"/>
                </a:solidFill>
              </a:rPr>
              <a:t>the office. </a:t>
            </a:r>
          </a:p>
          <a:p>
            <a:pPr marL="0" lvl="0" indent="0">
              <a:buNone/>
            </a:pPr>
            <a:r>
              <a:rPr lang="en-US" sz="2800" dirty="0" smtClean="0">
                <a:solidFill>
                  <a:srgbClr val="FF0000"/>
                </a:solidFill>
              </a:rPr>
              <a:t>D. Americans </a:t>
            </a:r>
            <a:r>
              <a:rPr lang="en-US" sz="2800" dirty="0">
                <a:solidFill>
                  <a:srgbClr val="FF0000"/>
                </a:solidFill>
              </a:rPr>
              <a:t>believed Chinese immigrants would take </a:t>
            </a:r>
            <a:r>
              <a:rPr lang="en-US" sz="2800" dirty="0" smtClean="0">
                <a:solidFill>
                  <a:srgbClr val="FF0000"/>
                </a:solidFill>
              </a:rPr>
              <a:t>	“</a:t>
            </a:r>
            <a:r>
              <a:rPr lang="en-US" sz="2800" dirty="0">
                <a:solidFill>
                  <a:srgbClr val="FF0000"/>
                </a:solidFill>
              </a:rPr>
              <a:t>white” jobs. </a:t>
            </a:r>
          </a:p>
          <a:p>
            <a:endParaRPr lang="en-US" dirty="0"/>
          </a:p>
        </p:txBody>
      </p:sp>
    </p:spTree>
    <p:extLst>
      <p:ext uri="{BB962C8B-B14F-4D97-AF65-F5344CB8AC3E}">
        <p14:creationId xmlns:p14="http://schemas.microsoft.com/office/powerpoint/2010/main" val="350532830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sz="9600" dirty="0">
                <a:solidFill>
                  <a:srgbClr val="FF0000"/>
                </a:solidFill>
              </a:rPr>
              <a:t>D. Americans believed Chinese immigrants would take 	“white” jobs. </a:t>
            </a:r>
          </a:p>
          <a:p>
            <a:endParaRPr lang="en-US" dirty="0"/>
          </a:p>
        </p:txBody>
      </p:sp>
    </p:spTree>
    <p:extLst>
      <p:ext uri="{BB962C8B-B14F-4D97-AF65-F5344CB8AC3E}">
        <p14:creationId xmlns:p14="http://schemas.microsoft.com/office/powerpoint/2010/main" val="956281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Cont. </a:t>
            </a:r>
            <a:endParaRPr lang="en-US" dirty="0"/>
          </a:p>
        </p:txBody>
      </p:sp>
      <p:sp>
        <p:nvSpPr>
          <p:cNvPr id="3" name="Content Placeholder 2"/>
          <p:cNvSpPr>
            <a:spLocks noGrp="1"/>
          </p:cNvSpPr>
          <p:nvPr>
            <p:ph idx="1"/>
          </p:nvPr>
        </p:nvSpPr>
        <p:spPr/>
        <p:txBody>
          <a:bodyPr/>
          <a:lstStyle/>
          <a:p>
            <a:r>
              <a:rPr lang="en-US" dirty="0" smtClean="0"/>
              <a:t>Reid and Haley are the game administrators</a:t>
            </a:r>
          </a:p>
          <a:p>
            <a:r>
              <a:rPr lang="en-US" dirty="0" smtClean="0"/>
              <a:t>No arguing with the game administrators</a:t>
            </a:r>
          </a:p>
          <a:p>
            <a:r>
              <a:rPr lang="en-US" dirty="0" smtClean="0"/>
              <a:t>If a student is kicked out of the game by an administrator points will be added every time that student is up to answer.  </a:t>
            </a:r>
          </a:p>
          <a:p>
            <a:r>
              <a:rPr lang="en-US" dirty="0" smtClean="0"/>
              <a:t>A team will be forced to forfeit if the administrators feel like a team is cheating. </a:t>
            </a:r>
            <a:endParaRPr lang="en-US" dirty="0"/>
          </a:p>
        </p:txBody>
      </p:sp>
    </p:spTree>
    <p:extLst>
      <p:ext uri="{BB962C8B-B14F-4D97-AF65-F5344CB8AC3E}">
        <p14:creationId xmlns:p14="http://schemas.microsoft.com/office/powerpoint/2010/main" val="35942025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#18</a:t>
            </a:r>
            <a:endParaRPr lang="en-US" sz="9600" b="1" cap="all" dirty="0">
              <a:ln w="0"/>
              <a:solidFill>
                <a:srgbClr val="FFFF00"/>
              </a:solidFill>
              <a:effectLst/>
            </a:endParaRPr>
          </a:p>
        </p:txBody>
      </p:sp>
    </p:spTree>
    <p:extLst>
      <p:ext uri="{BB962C8B-B14F-4D97-AF65-F5344CB8AC3E}">
        <p14:creationId xmlns:p14="http://schemas.microsoft.com/office/powerpoint/2010/main" val="7729744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Q=Which </a:t>
            </a:r>
            <a:r>
              <a:rPr lang="en-US" sz="4000" dirty="0">
                <a:solidFill>
                  <a:srgbClr val="000090"/>
                </a:solidFill>
              </a:rPr>
              <a:t>individual would be considered a “new” immigrant in the late 19</a:t>
            </a:r>
            <a:r>
              <a:rPr lang="en-US" sz="4000" baseline="30000" dirty="0">
                <a:solidFill>
                  <a:srgbClr val="000090"/>
                </a:solidFill>
              </a:rPr>
              <a:t>th</a:t>
            </a:r>
            <a:r>
              <a:rPr lang="en-US" sz="4000" dirty="0">
                <a:solidFill>
                  <a:srgbClr val="000090"/>
                </a:solidFill>
              </a:rPr>
              <a:t> and 20</a:t>
            </a:r>
            <a:r>
              <a:rPr lang="en-US" sz="4000" baseline="30000" dirty="0">
                <a:solidFill>
                  <a:srgbClr val="000090"/>
                </a:solidFill>
              </a:rPr>
              <a:t>th</a:t>
            </a:r>
            <a:r>
              <a:rPr lang="en-US" sz="4000" dirty="0">
                <a:solidFill>
                  <a:srgbClr val="000090"/>
                </a:solidFill>
              </a:rPr>
              <a:t> centuries</a:t>
            </a:r>
            <a:r>
              <a:rPr lang="en-US" sz="4000" dirty="0" smtClean="0">
                <a:solidFill>
                  <a:srgbClr val="000090"/>
                </a:solidFill>
              </a:rPr>
              <a:t>?</a:t>
            </a:r>
          </a:p>
          <a:p>
            <a:pPr marL="0" lvl="0" indent="0">
              <a:buNone/>
            </a:pPr>
            <a:endParaRPr lang="en-US" sz="4000" dirty="0">
              <a:solidFill>
                <a:srgbClr val="000090"/>
              </a:solidFill>
            </a:endParaRPr>
          </a:p>
          <a:p>
            <a:pPr marL="0" lvl="0" indent="0">
              <a:buNone/>
            </a:pPr>
            <a:endParaRPr lang="en-US" sz="4000" dirty="0">
              <a:solidFill>
                <a:srgbClr val="000090"/>
              </a:solidFill>
            </a:endParaRPr>
          </a:p>
          <a:p>
            <a:pPr marL="0" lvl="0" indent="0">
              <a:buNone/>
            </a:pPr>
            <a:r>
              <a:rPr lang="en-US" sz="2800" dirty="0" smtClean="0">
                <a:solidFill>
                  <a:srgbClr val="FF0000"/>
                </a:solidFill>
              </a:rPr>
              <a:t>A. A </a:t>
            </a:r>
            <a:r>
              <a:rPr lang="en-US" sz="2800" dirty="0">
                <a:solidFill>
                  <a:srgbClr val="FF0000"/>
                </a:solidFill>
              </a:rPr>
              <a:t>Jew from Eastern Europe. </a:t>
            </a:r>
          </a:p>
          <a:p>
            <a:pPr marL="0" lvl="0" indent="0">
              <a:buNone/>
            </a:pPr>
            <a:r>
              <a:rPr lang="en-US" sz="2800" dirty="0" smtClean="0">
                <a:solidFill>
                  <a:srgbClr val="FF0000"/>
                </a:solidFill>
              </a:rPr>
              <a:t>B. A </a:t>
            </a:r>
            <a:r>
              <a:rPr lang="en-US" sz="2800" dirty="0">
                <a:solidFill>
                  <a:srgbClr val="FF0000"/>
                </a:solidFill>
              </a:rPr>
              <a:t>farmer from Western Europe. </a:t>
            </a:r>
          </a:p>
          <a:p>
            <a:pPr marL="0" lvl="0" indent="0">
              <a:buNone/>
            </a:pPr>
            <a:r>
              <a:rPr lang="en-US" sz="2800" dirty="0" smtClean="0">
                <a:solidFill>
                  <a:srgbClr val="FF0000"/>
                </a:solidFill>
              </a:rPr>
              <a:t>C. A </a:t>
            </a:r>
            <a:r>
              <a:rPr lang="en-US" sz="2800" dirty="0">
                <a:solidFill>
                  <a:srgbClr val="FF0000"/>
                </a:solidFill>
              </a:rPr>
              <a:t>Protestant from England. </a:t>
            </a:r>
          </a:p>
          <a:p>
            <a:pPr marL="0" lvl="0" indent="0">
              <a:buNone/>
            </a:pPr>
            <a:r>
              <a:rPr lang="en-US" sz="2800" dirty="0" smtClean="0">
                <a:solidFill>
                  <a:srgbClr val="FF0000"/>
                </a:solidFill>
              </a:rPr>
              <a:t>D. A </a:t>
            </a:r>
            <a:r>
              <a:rPr lang="en-US" sz="2800" dirty="0">
                <a:solidFill>
                  <a:srgbClr val="FF0000"/>
                </a:solidFill>
              </a:rPr>
              <a:t>scientist from North Europe. </a:t>
            </a:r>
          </a:p>
          <a:p>
            <a:endParaRPr lang="en-US" dirty="0"/>
          </a:p>
        </p:txBody>
      </p:sp>
    </p:spTree>
    <p:extLst>
      <p:ext uri="{BB962C8B-B14F-4D97-AF65-F5344CB8AC3E}">
        <p14:creationId xmlns:p14="http://schemas.microsoft.com/office/powerpoint/2010/main" val="283048614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A. A Jew from Eastern Europe. </a:t>
            </a:r>
          </a:p>
          <a:p>
            <a:endParaRPr lang="en-US" dirty="0"/>
          </a:p>
        </p:txBody>
      </p:sp>
    </p:spTree>
    <p:extLst>
      <p:ext uri="{BB962C8B-B14F-4D97-AF65-F5344CB8AC3E}">
        <p14:creationId xmlns:p14="http://schemas.microsoft.com/office/powerpoint/2010/main" val="169635632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#19</a:t>
            </a:r>
            <a:endParaRPr lang="en-US" sz="9600" b="1" cap="all" dirty="0">
              <a:ln w="0"/>
              <a:solidFill>
                <a:srgbClr val="FFFF00"/>
              </a:solidFill>
              <a:effectLst/>
            </a:endParaRPr>
          </a:p>
        </p:txBody>
      </p:sp>
    </p:spTree>
    <p:extLst>
      <p:ext uri="{BB962C8B-B14F-4D97-AF65-F5344CB8AC3E}">
        <p14:creationId xmlns:p14="http://schemas.microsoft.com/office/powerpoint/2010/main" val="97243112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Q=One </a:t>
            </a:r>
            <a:r>
              <a:rPr lang="en-US" sz="4000" dirty="0">
                <a:solidFill>
                  <a:srgbClr val="000090"/>
                </a:solidFill>
              </a:rPr>
              <a:t>of the main effects of the passage of the Interstate Highway Act of 1956 was the expansion of </a:t>
            </a:r>
            <a:endParaRPr lang="en-US" sz="4000" dirty="0" smtClean="0">
              <a:solidFill>
                <a:srgbClr val="000090"/>
              </a:solidFill>
            </a:endParaRPr>
          </a:p>
          <a:p>
            <a:pPr marL="0" lvl="0" indent="0">
              <a:buNone/>
            </a:pPr>
            <a:endParaRPr lang="en-US" dirty="0"/>
          </a:p>
          <a:p>
            <a:pPr marL="0" lvl="0" indent="0">
              <a:buNone/>
            </a:pPr>
            <a:endParaRPr lang="en-US" dirty="0"/>
          </a:p>
          <a:p>
            <a:pPr marL="0" lvl="0" indent="0">
              <a:buNone/>
            </a:pPr>
            <a:r>
              <a:rPr lang="en-US" sz="2800" dirty="0" smtClean="0">
                <a:solidFill>
                  <a:srgbClr val="FF0000"/>
                </a:solidFill>
              </a:rPr>
              <a:t>A. Ridership </a:t>
            </a:r>
            <a:r>
              <a:rPr lang="en-US" sz="2800" dirty="0">
                <a:solidFill>
                  <a:srgbClr val="FF0000"/>
                </a:solidFill>
              </a:rPr>
              <a:t>on long-distance passengers trains</a:t>
            </a:r>
          </a:p>
          <a:p>
            <a:pPr marL="0" lvl="0" indent="0">
              <a:buNone/>
            </a:pPr>
            <a:r>
              <a:rPr lang="en-US" sz="2800" dirty="0" smtClean="0">
                <a:solidFill>
                  <a:srgbClr val="FF0000"/>
                </a:solidFill>
              </a:rPr>
              <a:t>B. Immigrant </a:t>
            </a:r>
            <a:r>
              <a:rPr lang="en-US" sz="2800" dirty="0">
                <a:solidFill>
                  <a:srgbClr val="FF0000"/>
                </a:solidFill>
              </a:rPr>
              <a:t>populations</a:t>
            </a:r>
          </a:p>
          <a:p>
            <a:pPr marL="0" lvl="0" indent="0">
              <a:buNone/>
            </a:pPr>
            <a:r>
              <a:rPr lang="en-US" sz="2800" dirty="0" smtClean="0">
                <a:solidFill>
                  <a:srgbClr val="FF0000"/>
                </a:solidFill>
              </a:rPr>
              <a:t>C. Communities </a:t>
            </a:r>
            <a:r>
              <a:rPr lang="en-US" sz="2800" dirty="0">
                <a:solidFill>
                  <a:srgbClr val="FF0000"/>
                </a:solidFill>
              </a:rPr>
              <a:t>in the suburbs</a:t>
            </a:r>
          </a:p>
          <a:p>
            <a:pPr marL="0" lvl="0" indent="0">
              <a:buNone/>
            </a:pPr>
            <a:r>
              <a:rPr lang="en-US" sz="2800" dirty="0" smtClean="0">
                <a:solidFill>
                  <a:srgbClr val="FF0000"/>
                </a:solidFill>
              </a:rPr>
              <a:t>D. The </a:t>
            </a:r>
            <a:r>
              <a:rPr lang="en-US" sz="2800" dirty="0">
                <a:solidFill>
                  <a:srgbClr val="FF0000"/>
                </a:solidFill>
              </a:rPr>
              <a:t>airline industry</a:t>
            </a:r>
          </a:p>
          <a:p>
            <a:endParaRPr lang="en-US" dirty="0"/>
          </a:p>
        </p:txBody>
      </p:sp>
    </p:spTree>
    <p:extLst>
      <p:ext uri="{BB962C8B-B14F-4D97-AF65-F5344CB8AC3E}">
        <p14:creationId xmlns:p14="http://schemas.microsoft.com/office/powerpoint/2010/main" val="396555497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C. Communities in the suburbs</a:t>
            </a:r>
          </a:p>
          <a:p>
            <a:endParaRPr lang="en-US" dirty="0"/>
          </a:p>
        </p:txBody>
      </p:sp>
    </p:spTree>
    <p:extLst>
      <p:ext uri="{BB962C8B-B14F-4D97-AF65-F5344CB8AC3E}">
        <p14:creationId xmlns:p14="http://schemas.microsoft.com/office/powerpoint/2010/main" val="27697945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#20</a:t>
            </a:r>
            <a:endParaRPr lang="en-US" sz="9600" b="1" cap="all" dirty="0">
              <a:ln w="0"/>
              <a:solidFill>
                <a:srgbClr val="FFFF00"/>
              </a:solidFill>
              <a:effectLst/>
            </a:endParaRPr>
          </a:p>
        </p:txBody>
      </p:sp>
    </p:spTree>
    <p:extLst>
      <p:ext uri="{BB962C8B-B14F-4D97-AF65-F5344CB8AC3E}">
        <p14:creationId xmlns:p14="http://schemas.microsoft.com/office/powerpoint/2010/main" val="258577837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fontScale="92500" lnSpcReduction="10000"/>
          </a:bodyPr>
          <a:lstStyle/>
          <a:p>
            <a:pPr marL="0" lvl="0" indent="0">
              <a:buNone/>
            </a:pPr>
            <a:r>
              <a:rPr lang="en-US" sz="4000" dirty="0" smtClean="0">
                <a:solidFill>
                  <a:srgbClr val="000090"/>
                </a:solidFill>
              </a:rPr>
              <a:t>Q=How </a:t>
            </a:r>
            <a:r>
              <a:rPr lang="en-US" sz="4000" dirty="0">
                <a:solidFill>
                  <a:srgbClr val="000090"/>
                </a:solidFill>
              </a:rPr>
              <a:t>was the United States impacted by the launch of Sputnik during the Cold War</a:t>
            </a:r>
            <a:r>
              <a:rPr lang="en-US" sz="4000" dirty="0" smtClean="0">
                <a:solidFill>
                  <a:srgbClr val="000090"/>
                </a:solidFill>
              </a:rPr>
              <a:t>?</a:t>
            </a:r>
          </a:p>
          <a:p>
            <a:pPr marL="0" lvl="0" indent="0">
              <a:buNone/>
            </a:pPr>
            <a:endParaRPr lang="en-US" sz="4000" dirty="0">
              <a:solidFill>
                <a:srgbClr val="000090"/>
              </a:solidFill>
            </a:endParaRPr>
          </a:p>
          <a:p>
            <a:pPr marL="514350" lvl="0" indent="-514350">
              <a:buAutoNum type="alphaUcPeriod"/>
            </a:pPr>
            <a:r>
              <a:rPr lang="en-US" sz="3000" dirty="0" smtClean="0">
                <a:solidFill>
                  <a:srgbClr val="FF0000"/>
                </a:solidFill>
              </a:rPr>
              <a:t>It </a:t>
            </a:r>
            <a:r>
              <a:rPr lang="en-US" sz="3000" dirty="0">
                <a:solidFill>
                  <a:srgbClr val="FF0000"/>
                </a:solidFill>
              </a:rPr>
              <a:t>convinced the government to suspend the space race and focus on building a stronger defense program.</a:t>
            </a:r>
          </a:p>
          <a:p>
            <a:pPr marL="514350" lvl="0" indent="-514350">
              <a:buAutoNum type="alphaUcPeriod"/>
            </a:pPr>
            <a:r>
              <a:rPr lang="en-US" sz="3000" dirty="0" smtClean="0">
                <a:solidFill>
                  <a:srgbClr val="FF0000"/>
                </a:solidFill>
              </a:rPr>
              <a:t>It </a:t>
            </a:r>
            <a:r>
              <a:rPr lang="en-US" sz="3000" dirty="0">
                <a:solidFill>
                  <a:srgbClr val="FF0000"/>
                </a:solidFill>
              </a:rPr>
              <a:t>encouraged the formation of an alliance for nations to share information about scientific research.</a:t>
            </a:r>
          </a:p>
          <a:p>
            <a:pPr marL="0" lvl="0" indent="0">
              <a:buNone/>
            </a:pPr>
            <a:r>
              <a:rPr lang="en-US" sz="3000" dirty="0" smtClean="0">
                <a:solidFill>
                  <a:srgbClr val="FF0000"/>
                </a:solidFill>
              </a:rPr>
              <a:t>C. It </a:t>
            </a:r>
            <a:r>
              <a:rPr lang="en-US" sz="3000" dirty="0">
                <a:solidFill>
                  <a:srgbClr val="FF0000"/>
                </a:solidFill>
              </a:rPr>
              <a:t>caused the United States to emphasize the study </a:t>
            </a:r>
            <a:r>
              <a:rPr lang="en-US" sz="3000" dirty="0" smtClean="0">
                <a:solidFill>
                  <a:srgbClr val="FF0000"/>
                </a:solidFill>
              </a:rPr>
              <a:t>	of </a:t>
            </a:r>
            <a:r>
              <a:rPr lang="en-US" sz="3000" dirty="0">
                <a:solidFill>
                  <a:srgbClr val="FF0000"/>
                </a:solidFill>
              </a:rPr>
              <a:t>math and science in schools. </a:t>
            </a:r>
          </a:p>
          <a:p>
            <a:pPr marL="0" lvl="0" indent="0">
              <a:buNone/>
            </a:pPr>
            <a:r>
              <a:rPr lang="en-US" sz="3000" dirty="0" smtClean="0">
                <a:solidFill>
                  <a:srgbClr val="FF0000"/>
                </a:solidFill>
              </a:rPr>
              <a:t>D. It </a:t>
            </a:r>
            <a:r>
              <a:rPr lang="en-US" sz="3000" dirty="0">
                <a:solidFill>
                  <a:srgbClr val="FF0000"/>
                </a:solidFill>
              </a:rPr>
              <a:t>persuaded public opinion to oppose the continued </a:t>
            </a:r>
            <a:r>
              <a:rPr lang="en-US" sz="3000" dirty="0" smtClean="0">
                <a:solidFill>
                  <a:srgbClr val="FF0000"/>
                </a:solidFill>
              </a:rPr>
              <a:t>	buildup </a:t>
            </a:r>
            <a:r>
              <a:rPr lang="en-US" sz="3000" dirty="0">
                <a:solidFill>
                  <a:srgbClr val="FF0000"/>
                </a:solidFill>
              </a:rPr>
              <a:t>of nuclear weapons. </a:t>
            </a:r>
          </a:p>
          <a:p>
            <a:endParaRPr lang="en-US" dirty="0"/>
          </a:p>
        </p:txBody>
      </p:sp>
    </p:spTree>
    <p:extLst>
      <p:ext uri="{BB962C8B-B14F-4D97-AF65-F5344CB8AC3E}">
        <p14:creationId xmlns:p14="http://schemas.microsoft.com/office/powerpoint/2010/main" val="26692120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C. It caused the United States to emphasize the study </a:t>
            </a:r>
            <a:r>
              <a:rPr lang="en-US" sz="9600" dirty="0" smtClean="0">
                <a:solidFill>
                  <a:srgbClr val="FF0000"/>
                </a:solidFill>
              </a:rPr>
              <a:t>of </a:t>
            </a:r>
            <a:r>
              <a:rPr lang="en-US" sz="9600" dirty="0">
                <a:solidFill>
                  <a:srgbClr val="FF0000"/>
                </a:solidFill>
              </a:rPr>
              <a:t>math and science in schools. </a:t>
            </a:r>
          </a:p>
          <a:p>
            <a:endParaRPr lang="en-US" dirty="0"/>
          </a:p>
        </p:txBody>
      </p:sp>
    </p:spTree>
    <p:extLst>
      <p:ext uri="{BB962C8B-B14F-4D97-AF65-F5344CB8AC3E}">
        <p14:creationId xmlns:p14="http://schemas.microsoft.com/office/powerpoint/2010/main" val="314353712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#21</a:t>
            </a:r>
            <a:endParaRPr lang="en-US" sz="9600" b="1" cap="all" dirty="0">
              <a:ln w="0"/>
              <a:solidFill>
                <a:srgbClr val="FFFF00"/>
              </a:solidFill>
              <a:effectLst/>
            </a:endParaRPr>
          </a:p>
        </p:txBody>
      </p:sp>
    </p:spTree>
    <p:extLst>
      <p:ext uri="{BB962C8B-B14F-4D97-AF65-F5344CB8AC3E}">
        <p14:creationId xmlns:p14="http://schemas.microsoft.com/office/powerpoint/2010/main" val="1216487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Screen Shot 2017-11-26 at 9.3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363" y="172999"/>
            <a:ext cx="2171369" cy="1570256"/>
          </a:xfrm>
          <a:prstGeom prst="rect">
            <a:avLst/>
          </a:prstGeom>
        </p:spPr>
      </p:pic>
    </p:spTree>
    <p:extLst>
      <p:ext uri="{BB962C8B-B14F-4D97-AF65-F5344CB8AC3E}">
        <p14:creationId xmlns:p14="http://schemas.microsoft.com/office/powerpoint/2010/main" val="227160830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a:bodyPr>
          <a:lstStyle/>
          <a:p>
            <a:pPr marL="0" lvl="0" indent="0">
              <a:buNone/>
            </a:pPr>
            <a:r>
              <a:rPr lang="en-US" sz="4000" dirty="0" smtClean="0">
                <a:solidFill>
                  <a:srgbClr val="000090"/>
                </a:solidFill>
              </a:rPr>
              <a:t>Q=During </a:t>
            </a:r>
            <a:r>
              <a:rPr lang="en-US" sz="4000" dirty="0">
                <a:solidFill>
                  <a:srgbClr val="000090"/>
                </a:solidFill>
              </a:rPr>
              <a:t>the 1920s, the Scopes Trial was evidence of what trend? </a:t>
            </a:r>
            <a:endParaRPr lang="en-US" sz="4000" dirty="0" smtClean="0">
              <a:solidFill>
                <a:srgbClr val="000090"/>
              </a:solidFill>
            </a:endParaRPr>
          </a:p>
          <a:p>
            <a:pPr marL="0" lvl="0" indent="0">
              <a:buNone/>
            </a:pPr>
            <a:endParaRPr lang="en-US" sz="4000" dirty="0"/>
          </a:p>
          <a:p>
            <a:pPr marL="0" lvl="0" indent="0">
              <a:buNone/>
            </a:pPr>
            <a:r>
              <a:rPr lang="en-US" sz="2800" dirty="0" smtClean="0">
                <a:solidFill>
                  <a:srgbClr val="FF0000"/>
                </a:solidFill>
              </a:rPr>
              <a:t>A. The </a:t>
            </a:r>
            <a:r>
              <a:rPr lang="en-US" sz="2800" dirty="0">
                <a:solidFill>
                  <a:srgbClr val="FF0000"/>
                </a:solidFill>
              </a:rPr>
              <a:t>restriction of individual rights to protect national </a:t>
            </a:r>
            <a:r>
              <a:rPr lang="en-US" sz="2800" dirty="0" smtClean="0">
                <a:solidFill>
                  <a:srgbClr val="FF0000"/>
                </a:solidFill>
              </a:rPr>
              <a:t>	security </a:t>
            </a:r>
            <a:endParaRPr lang="en-US" sz="2800" dirty="0">
              <a:solidFill>
                <a:srgbClr val="FF0000"/>
              </a:solidFill>
            </a:endParaRPr>
          </a:p>
          <a:p>
            <a:pPr marL="0" lvl="0" indent="0">
              <a:buNone/>
            </a:pPr>
            <a:r>
              <a:rPr lang="en-US" sz="2800" dirty="0" smtClean="0">
                <a:solidFill>
                  <a:srgbClr val="FF0000"/>
                </a:solidFill>
              </a:rPr>
              <a:t>B. The </a:t>
            </a:r>
            <a:r>
              <a:rPr lang="en-US" sz="2800" dirty="0">
                <a:solidFill>
                  <a:srgbClr val="FF0000"/>
                </a:solidFill>
              </a:rPr>
              <a:t>clash between religious teachings and scientific </a:t>
            </a:r>
            <a:r>
              <a:rPr lang="en-US" sz="2800" dirty="0" smtClean="0">
                <a:solidFill>
                  <a:srgbClr val="FF0000"/>
                </a:solidFill>
              </a:rPr>
              <a:t>	studies </a:t>
            </a:r>
            <a:endParaRPr lang="en-US" sz="2800" dirty="0">
              <a:solidFill>
                <a:srgbClr val="FF0000"/>
              </a:solidFill>
            </a:endParaRPr>
          </a:p>
          <a:p>
            <a:pPr marL="0" lvl="0" indent="0">
              <a:buNone/>
            </a:pPr>
            <a:r>
              <a:rPr lang="en-US" sz="2800" dirty="0" smtClean="0">
                <a:solidFill>
                  <a:srgbClr val="FF0000"/>
                </a:solidFill>
              </a:rPr>
              <a:t>C. The </a:t>
            </a:r>
            <a:r>
              <a:rPr lang="en-US" sz="2800" dirty="0">
                <a:solidFill>
                  <a:srgbClr val="FF0000"/>
                </a:solidFill>
              </a:rPr>
              <a:t>increase in criminal activity as a result of </a:t>
            </a:r>
            <a:r>
              <a:rPr lang="en-US" sz="2800" dirty="0" smtClean="0">
                <a:solidFill>
                  <a:srgbClr val="FF0000"/>
                </a:solidFill>
              </a:rPr>
              <a:t>	Prohibition </a:t>
            </a:r>
            <a:endParaRPr lang="en-US" sz="2800" dirty="0">
              <a:solidFill>
                <a:srgbClr val="FF0000"/>
              </a:solidFill>
            </a:endParaRPr>
          </a:p>
          <a:p>
            <a:pPr marL="0" lvl="0" indent="0">
              <a:buNone/>
            </a:pPr>
            <a:r>
              <a:rPr lang="en-US" sz="2800" dirty="0" smtClean="0">
                <a:solidFill>
                  <a:srgbClr val="FF0000"/>
                </a:solidFill>
              </a:rPr>
              <a:t>D. The </a:t>
            </a:r>
            <a:r>
              <a:rPr lang="en-US" sz="2800" dirty="0">
                <a:solidFill>
                  <a:srgbClr val="FF0000"/>
                </a:solidFill>
              </a:rPr>
              <a:t>increase in awareness of the uniqueness of </a:t>
            </a:r>
            <a:r>
              <a:rPr lang="en-US" sz="2800" dirty="0" smtClean="0">
                <a:solidFill>
                  <a:srgbClr val="FF0000"/>
                </a:solidFill>
              </a:rPr>
              <a:t>	African</a:t>
            </a:r>
            <a:r>
              <a:rPr lang="en-US" sz="2800" dirty="0">
                <a:solidFill>
                  <a:srgbClr val="FF0000"/>
                </a:solidFill>
              </a:rPr>
              <a:t>-American culture</a:t>
            </a:r>
          </a:p>
          <a:p>
            <a:endParaRPr lang="en-US" dirty="0"/>
          </a:p>
        </p:txBody>
      </p:sp>
    </p:spTree>
    <p:extLst>
      <p:ext uri="{BB962C8B-B14F-4D97-AF65-F5344CB8AC3E}">
        <p14:creationId xmlns:p14="http://schemas.microsoft.com/office/powerpoint/2010/main" val="81908849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sz="9600" dirty="0">
                <a:solidFill>
                  <a:srgbClr val="FF0000"/>
                </a:solidFill>
              </a:rPr>
              <a:t>B. The clash between religious teachings and scientific 	studies </a:t>
            </a:r>
          </a:p>
          <a:p>
            <a:endParaRPr lang="en-US" dirty="0"/>
          </a:p>
        </p:txBody>
      </p:sp>
    </p:spTree>
    <p:extLst>
      <p:ext uri="{BB962C8B-B14F-4D97-AF65-F5344CB8AC3E}">
        <p14:creationId xmlns:p14="http://schemas.microsoft.com/office/powerpoint/2010/main" val="101023593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#22</a:t>
            </a:r>
            <a:endParaRPr lang="en-US" sz="9600" b="1" cap="all" dirty="0">
              <a:ln w="0"/>
              <a:solidFill>
                <a:srgbClr val="FFFF00"/>
              </a:solidFill>
              <a:effectLst/>
            </a:endParaRPr>
          </a:p>
        </p:txBody>
      </p:sp>
    </p:spTree>
    <p:extLst>
      <p:ext uri="{BB962C8B-B14F-4D97-AF65-F5344CB8AC3E}">
        <p14:creationId xmlns:p14="http://schemas.microsoft.com/office/powerpoint/2010/main" val="175287588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Q=In </a:t>
            </a:r>
            <a:r>
              <a:rPr lang="en-US" sz="4000" dirty="0">
                <a:solidFill>
                  <a:srgbClr val="000090"/>
                </a:solidFill>
              </a:rPr>
              <a:t>the 1920s, the resurgence of the Ku Klux Klan and the passage of immigration quotas were examples of the return of what idea</a:t>
            </a:r>
            <a:r>
              <a:rPr lang="en-US" sz="4000" dirty="0" smtClean="0">
                <a:solidFill>
                  <a:srgbClr val="000090"/>
                </a:solidFill>
              </a:rPr>
              <a:t>?</a:t>
            </a:r>
          </a:p>
          <a:p>
            <a:pPr marL="0" lvl="0" indent="0">
              <a:buNone/>
            </a:pPr>
            <a:endParaRPr lang="en-US" sz="4000" dirty="0">
              <a:solidFill>
                <a:srgbClr val="000090"/>
              </a:solidFill>
            </a:endParaRPr>
          </a:p>
          <a:p>
            <a:pPr marL="0" lvl="0" indent="0">
              <a:buNone/>
            </a:pPr>
            <a:r>
              <a:rPr lang="en-US" sz="2800" dirty="0" smtClean="0">
                <a:solidFill>
                  <a:srgbClr val="FF0000"/>
                </a:solidFill>
              </a:rPr>
              <a:t>A. Militarism </a:t>
            </a:r>
            <a:endParaRPr lang="en-US" sz="2800" dirty="0">
              <a:solidFill>
                <a:srgbClr val="FF0000"/>
              </a:solidFill>
            </a:endParaRPr>
          </a:p>
          <a:p>
            <a:pPr marL="0" lvl="0" indent="0">
              <a:buNone/>
            </a:pPr>
            <a:r>
              <a:rPr lang="en-US" sz="2800" dirty="0" smtClean="0">
                <a:solidFill>
                  <a:srgbClr val="FF0000"/>
                </a:solidFill>
              </a:rPr>
              <a:t>B. Imperialism</a:t>
            </a:r>
            <a:endParaRPr lang="en-US" sz="2800" dirty="0">
              <a:solidFill>
                <a:srgbClr val="FF0000"/>
              </a:solidFill>
            </a:endParaRPr>
          </a:p>
          <a:p>
            <a:pPr marL="0" lvl="0" indent="0">
              <a:buNone/>
            </a:pPr>
            <a:r>
              <a:rPr lang="en-US" sz="2800" dirty="0" smtClean="0">
                <a:solidFill>
                  <a:srgbClr val="FF0000"/>
                </a:solidFill>
              </a:rPr>
              <a:t>C. Nativism</a:t>
            </a:r>
            <a:endParaRPr lang="en-US" sz="2800" dirty="0">
              <a:solidFill>
                <a:srgbClr val="FF0000"/>
              </a:solidFill>
            </a:endParaRPr>
          </a:p>
          <a:p>
            <a:pPr marL="0" lvl="0" indent="0">
              <a:buNone/>
            </a:pPr>
            <a:r>
              <a:rPr lang="en-US" sz="2800" dirty="0" smtClean="0">
                <a:solidFill>
                  <a:srgbClr val="FF0000"/>
                </a:solidFill>
              </a:rPr>
              <a:t>D. Socialism</a:t>
            </a:r>
            <a:endParaRPr lang="en-US" sz="2800" dirty="0">
              <a:solidFill>
                <a:srgbClr val="FF0000"/>
              </a:solidFill>
            </a:endParaRPr>
          </a:p>
          <a:p>
            <a:endParaRPr lang="en-US" dirty="0"/>
          </a:p>
        </p:txBody>
      </p:sp>
    </p:spTree>
    <p:extLst>
      <p:ext uri="{BB962C8B-B14F-4D97-AF65-F5344CB8AC3E}">
        <p14:creationId xmlns:p14="http://schemas.microsoft.com/office/powerpoint/2010/main" val="154752975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C. Nativism</a:t>
            </a:r>
          </a:p>
          <a:p>
            <a:endParaRPr lang="en-US" dirty="0"/>
          </a:p>
        </p:txBody>
      </p:sp>
    </p:spTree>
    <p:extLst>
      <p:ext uri="{BB962C8B-B14F-4D97-AF65-F5344CB8AC3E}">
        <p14:creationId xmlns:p14="http://schemas.microsoft.com/office/powerpoint/2010/main" val="247540014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#23</a:t>
            </a:r>
            <a:endParaRPr lang="en-US" sz="9600" b="1" cap="all" dirty="0">
              <a:ln w="0"/>
              <a:solidFill>
                <a:srgbClr val="FFFF00"/>
              </a:solidFill>
              <a:effectLst/>
            </a:endParaRPr>
          </a:p>
        </p:txBody>
      </p:sp>
    </p:spTree>
    <p:extLst>
      <p:ext uri="{BB962C8B-B14F-4D97-AF65-F5344CB8AC3E}">
        <p14:creationId xmlns:p14="http://schemas.microsoft.com/office/powerpoint/2010/main" val="261882002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Q=Which </a:t>
            </a:r>
            <a:r>
              <a:rPr lang="en-US" sz="4000" dirty="0">
                <a:solidFill>
                  <a:srgbClr val="000090"/>
                </a:solidFill>
              </a:rPr>
              <a:t>of the following was a major contribution of the Harlem Renaissance to U.S. culture</a:t>
            </a:r>
            <a:r>
              <a:rPr lang="en-US" sz="4000" dirty="0" smtClean="0">
                <a:solidFill>
                  <a:srgbClr val="000090"/>
                </a:solidFill>
              </a:rPr>
              <a:t>?</a:t>
            </a:r>
          </a:p>
          <a:p>
            <a:pPr marL="0" lvl="0" indent="0">
              <a:buNone/>
            </a:pPr>
            <a:endParaRPr lang="en-US" sz="4000" dirty="0">
              <a:solidFill>
                <a:srgbClr val="000090"/>
              </a:solidFill>
            </a:endParaRPr>
          </a:p>
          <a:p>
            <a:pPr marL="0" lvl="0" indent="0">
              <a:buNone/>
            </a:pPr>
            <a:r>
              <a:rPr lang="en-US" sz="2800" dirty="0" smtClean="0">
                <a:solidFill>
                  <a:srgbClr val="FF0000"/>
                </a:solidFill>
              </a:rPr>
              <a:t>A. It </a:t>
            </a:r>
            <a:r>
              <a:rPr lang="en-US" sz="2800" dirty="0">
                <a:solidFill>
                  <a:srgbClr val="FF0000"/>
                </a:solidFill>
              </a:rPr>
              <a:t>led to the increased popularity of vaudeville estate </a:t>
            </a:r>
            <a:r>
              <a:rPr lang="en-US" sz="2800" dirty="0" smtClean="0">
                <a:solidFill>
                  <a:srgbClr val="FF0000"/>
                </a:solidFill>
              </a:rPr>
              <a:t>	performers</a:t>
            </a:r>
            <a:endParaRPr lang="en-US" sz="2800" dirty="0">
              <a:solidFill>
                <a:srgbClr val="FF0000"/>
              </a:solidFill>
            </a:endParaRPr>
          </a:p>
          <a:p>
            <a:pPr marL="0" lvl="0" indent="0">
              <a:buNone/>
            </a:pPr>
            <a:r>
              <a:rPr lang="en-US" sz="2800" dirty="0" smtClean="0">
                <a:solidFill>
                  <a:srgbClr val="FF0000"/>
                </a:solidFill>
              </a:rPr>
              <a:t>B. It </a:t>
            </a:r>
            <a:r>
              <a:rPr lang="en-US" sz="2800" dirty="0">
                <a:solidFill>
                  <a:srgbClr val="FF0000"/>
                </a:solidFill>
              </a:rPr>
              <a:t>brought the most significant beat poets together</a:t>
            </a:r>
          </a:p>
          <a:p>
            <a:pPr marL="0" lvl="0" indent="0">
              <a:buNone/>
            </a:pPr>
            <a:r>
              <a:rPr lang="en-US" sz="2800" dirty="0" smtClean="0">
                <a:solidFill>
                  <a:srgbClr val="FF0000"/>
                </a:solidFill>
              </a:rPr>
              <a:t>C. It </a:t>
            </a:r>
            <a:r>
              <a:rPr lang="en-US" sz="2800" dirty="0">
                <a:solidFill>
                  <a:srgbClr val="FF0000"/>
                </a:solidFill>
              </a:rPr>
              <a:t>established jazz as a prominent musical form</a:t>
            </a:r>
          </a:p>
          <a:p>
            <a:pPr marL="0" lvl="0" indent="0">
              <a:buNone/>
            </a:pPr>
            <a:r>
              <a:rPr lang="en-US" sz="2800" dirty="0" smtClean="0">
                <a:solidFill>
                  <a:srgbClr val="FF0000"/>
                </a:solidFill>
              </a:rPr>
              <a:t>D. It </a:t>
            </a:r>
            <a:r>
              <a:rPr lang="en-US" sz="2800" dirty="0">
                <a:solidFill>
                  <a:srgbClr val="FF0000"/>
                </a:solidFill>
              </a:rPr>
              <a:t>focused attention on the antiwar literary genre</a:t>
            </a:r>
          </a:p>
          <a:p>
            <a:endParaRPr lang="en-US" dirty="0"/>
          </a:p>
        </p:txBody>
      </p:sp>
    </p:spTree>
    <p:extLst>
      <p:ext uri="{BB962C8B-B14F-4D97-AF65-F5344CB8AC3E}">
        <p14:creationId xmlns:p14="http://schemas.microsoft.com/office/powerpoint/2010/main" val="333199591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sz="9600" dirty="0">
                <a:solidFill>
                  <a:srgbClr val="FF0000"/>
                </a:solidFill>
              </a:rPr>
              <a:t>C. It established jazz as a prominent musical form</a:t>
            </a:r>
          </a:p>
          <a:p>
            <a:endParaRPr lang="en-US" dirty="0"/>
          </a:p>
        </p:txBody>
      </p:sp>
    </p:spTree>
    <p:extLst>
      <p:ext uri="{BB962C8B-B14F-4D97-AF65-F5344CB8AC3E}">
        <p14:creationId xmlns:p14="http://schemas.microsoft.com/office/powerpoint/2010/main" val="104485659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#24</a:t>
            </a:r>
            <a:endParaRPr lang="en-US" sz="9600" b="1" cap="all" dirty="0">
              <a:ln w="0"/>
              <a:solidFill>
                <a:srgbClr val="FFFF00"/>
              </a:solidFill>
              <a:effectLst/>
            </a:endParaRPr>
          </a:p>
        </p:txBody>
      </p:sp>
    </p:spTree>
    <p:extLst>
      <p:ext uri="{BB962C8B-B14F-4D97-AF65-F5344CB8AC3E}">
        <p14:creationId xmlns:p14="http://schemas.microsoft.com/office/powerpoint/2010/main" val="20198818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Q=How </a:t>
            </a:r>
            <a:r>
              <a:rPr lang="en-US" sz="4000" dirty="0">
                <a:solidFill>
                  <a:srgbClr val="000090"/>
                </a:solidFill>
              </a:rPr>
              <a:t>does the </a:t>
            </a:r>
            <a:r>
              <a:rPr lang="en-US" sz="4000" i="1" dirty="0">
                <a:solidFill>
                  <a:srgbClr val="000090"/>
                </a:solidFill>
              </a:rPr>
              <a:t>Brown v. Board of Education </a:t>
            </a:r>
            <a:r>
              <a:rPr lang="en-US" sz="4000" dirty="0">
                <a:solidFill>
                  <a:srgbClr val="000090"/>
                </a:solidFill>
              </a:rPr>
              <a:t>decision demonstrate that the Constitution is a living document</a:t>
            </a:r>
            <a:r>
              <a:rPr lang="en-US" sz="4000" dirty="0" smtClean="0">
                <a:solidFill>
                  <a:srgbClr val="000090"/>
                </a:solidFill>
              </a:rPr>
              <a:t>?</a:t>
            </a:r>
          </a:p>
          <a:p>
            <a:pPr marL="0" lvl="0" indent="0">
              <a:buNone/>
            </a:pPr>
            <a:endParaRPr lang="en-US" sz="4000"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case overturned a previous Supreme Court </a:t>
            </a:r>
            <a:r>
              <a:rPr lang="en-US" sz="2800" dirty="0" smtClean="0">
                <a:solidFill>
                  <a:srgbClr val="FF0000"/>
                </a:solidFill>
              </a:rPr>
              <a:t>	ruling</a:t>
            </a:r>
            <a:r>
              <a:rPr lang="en-US" sz="2800" dirty="0">
                <a:solidFill>
                  <a:srgbClr val="FF0000"/>
                </a:solidFill>
              </a:rPr>
              <a:t>. </a:t>
            </a:r>
          </a:p>
          <a:p>
            <a:pPr marL="0" lvl="0" indent="0">
              <a:buNone/>
            </a:pPr>
            <a:r>
              <a:rPr lang="en-US" sz="2800" dirty="0" smtClean="0">
                <a:solidFill>
                  <a:srgbClr val="FF0000"/>
                </a:solidFill>
              </a:rPr>
              <a:t>B. The </a:t>
            </a:r>
            <a:r>
              <a:rPr lang="en-US" sz="2800" dirty="0">
                <a:solidFill>
                  <a:srgbClr val="FF0000"/>
                </a:solidFill>
              </a:rPr>
              <a:t>case contributed to expanded media coverage of </a:t>
            </a:r>
            <a:r>
              <a:rPr lang="en-US" sz="2800" dirty="0" smtClean="0">
                <a:solidFill>
                  <a:srgbClr val="FF0000"/>
                </a:solidFill>
              </a:rPr>
              <a:t>	current </a:t>
            </a:r>
            <a:r>
              <a:rPr lang="en-US" sz="2800" dirty="0">
                <a:solidFill>
                  <a:srgbClr val="FF0000"/>
                </a:solidFill>
              </a:rPr>
              <a:t>events. </a:t>
            </a:r>
          </a:p>
          <a:p>
            <a:pPr marL="0" lvl="0" indent="0">
              <a:buNone/>
            </a:pPr>
            <a:r>
              <a:rPr lang="en-US" sz="2800" dirty="0" smtClean="0">
                <a:solidFill>
                  <a:srgbClr val="FF0000"/>
                </a:solidFill>
              </a:rPr>
              <a:t>C. The </a:t>
            </a:r>
            <a:r>
              <a:rPr lang="en-US" sz="2800" dirty="0">
                <a:solidFill>
                  <a:srgbClr val="FF0000"/>
                </a:solidFill>
              </a:rPr>
              <a:t>case declared that a legislature could reverse its </a:t>
            </a:r>
            <a:r>
              <a:rPr lang="en-US" sz="2800" dirty="0" smtClean="0">
                <a:solidFill>
                  <a:srgbClr val="FF0000"/>
                </a:solidFill>
              </a:rPr>
              <a:t>	previous </a:t>
            </a:r>
            <a:r>
              <a:rPr lang="en-US" sz="2800" dirty="0">
                <a:solidFill>
                  <a:srgbClr val="FF0000"/>
                </a:solidFill>
              </a:rPr>
              <a:t>policies. </a:t>
            </a:r>
          </a:p>
          <a:p>
            <a:pPr marL="0" lvl="0" indent="0">
              <a:buNone/>
            </a:pPr>
            <a:r>
              <a:rPr lang="en-US" sz="2800" dirty="0" smtClean="0">
                <a:solidFill>
                  <a:srgbClr val="FF0000"/>
                </a:solidFill>
              </a:rPr>
              <a:t>D. The </a:t>
            </a:r>
            <a:r>
              <a:rPr lang="en-US" sz="2800" dirty="0">
                <a:solidFill>
                  <a:srgbClr val="FF0000"/>
                </a:solidFill>
              </a:rPr>
              <a:t>case allowed the Supreme Court to overturn an </a:t>
            </a:r>
            <a:r>
              <a:rPr lang="en-US" sz="2800" dirty="0" smtClean="0">
                <a:solidFill>
                  <a:srgbClr val="FF0000"/>
                </a:solidFill>
              </a:rPr>
              <a:t>	unfair </a:t>
            </a:r>
            <a:r>
              <a:rPr lang="en-US" sz="2800" dirty="0">
                <a:solidFill>
                  <a:srgbClr val="FF0000"/>
                </a:solidFill>
              </a:rPr>
              <a:t>conviction. </a:t>
            </a:r>
          </a:p>
          <a:p>
            <a:endParaRPr lang="en-US" dirty="0"/>
          </a:p>
        </p:txBody>
      </p:sp>
    </p:spTree>
    <p:extLst>
      <p:ext uri="{BB962C8B-B14F-4D97-AF65-F5344CB8AC3E}">
        <p14:creationId xmlns:p14="http://schemas.microsoft.com/office/powerpoint/2010/main" val="32405502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Round 1 </a:t>
            </a:r>
            <a:endParaRPr lang="en-US" sz="8000" dirty="0"/>
          </a:p>
        </p:txBody>
      </p:sp>
      <p:sp>
        <p:nvSpPr>
          <p:cNvPr id="3" name="Content Placeholder 2"/>
          <p:cNvSpPr>
            <a:spLocks noGrp="1"/>
          </p:cNvSpPr>
          <p:nvPr>
            <p:ph idx="1"/>
          </p:nvPr>
        </p:nvSpPr>
        <p:spPr>
          <a:xfrm>
            <a:off x="457200" y="1600200"/>
            <a:ext cx="8229600" cy="5046133"/>
          </a:xfrm>
        </p:spPr>
        <p:txBody>
          <a:bodyPr>
            <a:noAutofit/>
          </a:bodyPr>
          <a:lstStyle/>
          <a:p>
            <a:r>
              <a:rPr lang="en-US" sz="5000" dirty="0" smtClean="0"/>
              <a:t>40 Multiple Choice Questions</a:t>
            </a:r>
          </a:p>
          <a:p>
            <a:r>
              <a:rPr lang="en-US" sz="5000" dirty="0" smtClean="0"/>
              <a:t>Worth 1 point</a:t>
            </a:r>
          </a:p>
          <a:p>
            <a:r>
              <a:rPr lang="en-US" sz="5000" dirty="0" smtClean="0"/>
              <a:t>45 sec time limit</a:t>
            </a:r>
          </a:p>
          <a:p>
            <a:r>
              <a:rPr lang="en-US" sz="5000" dirty="0" smtClean="0"/>
              <a:t>Questions will be in </a:t>
            </a:r>
            <a:r>
              <a:rPr lang="en-US" sz="5000" dirty="0" smtClean="0">
                <a:solidFill>
                  <a:schemeClr val="tx2"/>
                </a:solidFill>
              </a:rPr>
              <a:t>Blue</a:t>
            </a:r>
            <a:r>
              <a:rPr lang="en-US" sz="5000" dirty="0" smtClean="0"/>
              <a:t> and Answer in </a:t>
            </a:r>
            <a:r>
              <a:rPr lang="en-US" sz="5000" dirty="0" smtClean="0">
                <a:solidFill>
                  <a:srgbClr val="FF0000"/>
                </a:solidFill>
              </a:rPr>
              <a:t>Red</a:t>
            </a:r>
            <a:r>
              <a:rPr lang="en-US" sz="5000" dirty="0" smtClean="0"/>
              <a:t> </a:t>
            </a:r>
            <a:endParaRPr lang="en-US" sz="5000" dirty="0"/>
          </a:p>
        </p:txBody>
      </p:sp>
    </p:spTree>
    <p:extLst>
      <p:ext uri="{BB962C8B-B14F-4D97-AF65-F5344CB8AC3E}">
        <p14:creationId xmlns:p14="http://schemas.microsoft.com/office/powerpoint/2010/main" val="35041837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sz="9600" dirty="0">
                <a:solidFill>
                  <a:srgbClr val="FF0000"/>
                </a:solidFill>
              </a:rPr>
              <a:t>A. The case overturned a previous Supreme Court </a:t>
            </a:r>
            <a:r>
              <a:rPr lang="en-US" sz="9600" dirty="0" smtClean="0">
                <a:solidFill>
                  <a:srgbClr val="FF0000"/>
                </a:solidFill>
              </a:rPr>
              <a:t>ruling</a:t>
            </a:r>
            <a:r>
              <a:rPr lang="en-US" sz="9600" dirty="0">
                <a:solidFill>
                  <a:srgbClr val="FF0000"/>
                </a:solidFill>
              </a:rPr>
              <a:t>. </a:t>
            </a:r>
          </a:p>
          <a:p>
            <a:endParaRPr lang="en-US" dirty="0"/>
          </a:p>
        </p:txBody>
      </p:sp>
    </p:spTree>
    <p:extLst>
      <p:ext uri="{BB962C8B-B14F-4D97-AF65-F5344CB8AC3E}">
        <p14:creationId xmlns:p14="http://schemas.microsoft.com/office/powerpoint/2010/main" val="287269387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#25</a:t>
            </a:r>
            <a:endParaRPr lang="en-US" sz="9600" b="1" cap="all" dirty="0">
              <a:ln w="0"/>
              <a:solidFill>
                <a:srgbClr val="FFFF00"/>
              </a:solidFill>
              <a:effectLst/>
            </a:endParaRPr>
          </a:p>
        </p:txBody>
      </p:sp>
    </p:spTree>
    <p:extLst>
      <p:ext uri="{BB962C8B-B14F-4D97-AF65-F5344CB8AC3E}">
        <p14:creationId xmlns:p14="http://schemas.microsoft.com/office/powerpoint/2010/main" val="220517920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fontScale="85000" lnSpcReduction="20000"/>
          </a:bodyPr>
          <a:lstStyle/>
          <a:p>
            <a:r>
              <a:rPr lang="en-US" sz="2600" b="1" dirty="0"/>
              <a:t>1957- Federal troops enforce integration of an Arkansas high school. </a:t>
            </a:r>
            <a:endParaRPr lang="en-US" sz="2600" dirty="0"/>
          </a:p>
          <a:p>
            <a:r>
              <a:rPr lang="en-US" sz="2600" b="1" dirty="0"/>
              <a:t>1964- Civil Rights Act forbids discrimination in public facilities. </a:t>
            </a:r>
            <a:endParaRPr lang="en-US" sz="2600" dirty="0"/>
          </a:p>
          <a:p>
            <a:r>
              <a:rPr lang="en-US" sz="2600" b="1" dirty="0"/>
              <a:t>1965- Voting Rights Act forbids literacy test for voters. </a:t>
            </a:r>
            <a:endParaRPr lang="en-US" sz="2600" b="1" dirty="0" smtClean="0"/>
          </a:p>
          <a:p>
            <a:endParaRPr lang="en-US" sz="2000" dirty="0"/>
          </a:p>
          <a:p>
            <a:pPr marL="0" indent="0">
              <a:buNone/>
            </a:pPr>
            <a:r>
              <a:rPr lang="en-US" sz="4300" dirty="0"/>
              <a:t> </a:t>
            </a:r>
            <a:r>
              <a:rPr lang="en-US" sz="4300" dirty="0" smtClean="0">
                <a:solidFill>
                  <a:srgbClr val="000090"/>
                </a:solidFill>
              </a:rPr>
              <a:t>Q=What </a:t>
            </a:r>
            <a:r>
              <a:rPr lang="en-US" sz="4300" dirty="0">
                <a:solidFill>
                  <a:srgbClr val="000090"/>
                </a:solidFill>
              </a:rPr>
              <a:t>do these events indicate about the government response to the Civil Rights Movement</a:t>
            </a:r>
            <a:r>
              <a:rPr lang="en-US" sz="4300" dirty="0" smtClean="0">
                <a:solidFill>
                  <a:srgbClr val="000090"/>
                </a:solidFill>
              </a:rPr>
              <a:t>?</a:t>
            </a:r>
          </a:p>
          <a:p>
            <a:pPr marL="0" lvl="0" indent="0">
              <a:buNone/>
            </a:pPr>
            <a:endParaRPr lang="en-US"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federal government continued to encourage social </a:t>
            </a:r>
            <a:r>
              <a:rPr lang="en-US" sz="2800" dirty="0" smtClean="0">
                <a:solidFill>
                  <a:srgbClr val="FF0000"/>
                </a:solidFill>
              </a:rPr>
              <a:t>	activism</a:t>
            </a:r>
            <a:r>
              <a:rPr lang="en-US" sz="2800" dirty="0">
                <a:solidFill>
                  <a:srgbClr val="FF0000"/>
                </a:solidFill>
              </a:rPr>
              <a:t>. </a:t>
            </a:r>
          </a:p>
          <a:p>
            <a:pPr marL="0" lvl="0" indent="0">
              <a:buNone/>
            </a:pPr>
            <a:r>
              <a:rPr lang="en-US" sz="2800" dirty="0" smtClean="0">
                <a:solidFill>
                  <a:srgbClr val="FF0000"/>
                </a:solidFill>
              </a:rPr>
              <a:t>B. The </a:t>
            </a:r>
            <a:r>
              <a:rPr lang="en-US" sz="2800" dirty="0">
                <a:solidFill>
                  <a:srgbClr val="FF0000"/>
                </a:solidFill>
              </a:rPr>
              <a:t>state government actively upheld constitutional </a:t>
            </a:r>
            <a:r>
              <a:rPr lang="en-US" sz="2800" dirty="0" smtClean="0">
                <a:solidFill>
                  <a:srgbClr val="FF0000"/>
                </a:solidFill>
              </a:rPr>
              <a:t>	protections</a:t>
            </a:r>
            <a:r>
              <a:rPr lang="en-US" sz="2800" dirty="0">
                <a:solidFill>
                  <a:srgbClr val="FF0000"/>
                </a:solidFill>
              </a:rPr>
              <a:t>. </a:t>
            </a:r>
          </a:p>
          <a:p>
            <a:pPr marL="0" lvl="0" indent="0">
              <a:buNone/>
            </a:pPr>
            <a:r>
              <a:rPr lang="en-US" sz="2800" dirty="0" smtClean="0">
                <a:solidFill>
                  <a:srgbClr val="FF0000"/>
                </a:solidFill>
              </a:rPr>
              <a:t>C. The </a:t>
            </a:r>
            <a:r>
              <a:rPr lang="en-US" sz="2800" dirty="0">
                <a:solidFill>
                  <a:srgbClr val="FF0000"/>
                </a:solidFill>
              </a:rPr>
              <a:t>state governments continued to promote political </a:t>
            </a:r>
            <a:r>
              <a:rPr lang="en-US" sz="2800" dirty="0" smtClean="0">
                <a:solidFill>
                  <a:srgbClr val="FF0000"/>
                </a:solidFill>
              </a:rPr>
              <a:t>	participation</a:t>
            </a:r>
            <a:r>
              <a:rPr lang="en-US" sz="2800" dirty="0">
                <a:solidFill>
                  <a:srgbClr val="FF0000"/>
                </a:solidFill>
              </a:rPr>
              <a:t>. </a:t>
            </a:r>
          </a:p>
          <a:p>
            <a:pPr marL="0" lvl="0" indent="0">
              <a:buNone/>
            </a:pPr>
            <a:r>
              <a:rPr lang="en-US" sz="2800" dirty="0" smtClean="0">
                <a:solidFill>
                  <a:srgbClr val="FF0000"/>
                </a:solidFill>
              </a:rPr>
              <a:t>D. The </a:t>
            </a:r>
            <a:r>
              <a:rPr lang="en-US" sz="2800" dirty="0">
                <a:solidFill>
                  <a:srgbClr val="FF0000"/>
                </a:solidFill>
              </a:rPr>
              <a:t>federal government actively secured constitutional </a:t>
            </a:r>
            <a:r>
              <a:rPr lang="en-US" sz="2800" dirty="0" smtClean="0">
                <a:solidFill>
                  <a:srgbClr val="FF0000"/>
                </a:solidFill>
              </a:rPr>
              <a:t>	guarantees</a:t>
            </a:r>
            <a:r>
              <a:rPr lang="en-US" sz="2800" dirty="0">
                <a:solidFill>
                  <a:srgbClr val="FF0000"/>
                </a:solidFill>
              </a:rPr>
              <a:t>. </a:t>
            </a:r>
          </a:p>
          <a:p>
            <a:endParaRPr lang="en-US" dirty="0"/>
          </a:p>
          <a:p>
            <a:endParaRPr lang="en-US" dirty="0"/>
          </a:p>
        </p:txBody>
      </p:sp>
    </p:spTree>
    <p:extLst>
      <p:ext uri="{BB962C8B-B14F-4D97-AF65-F5344CB8AC3E}">
        <p14:creationId xmlns:p14="http://schemas.microsoft.com/office/powerpoint/2010/main" val="209174098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D. The federal government actively secured constitutional </a:t>
            </a:r>
            <a:r>
              <a:rPr lang="en-US" sz="9600" dirty="0" smtClean="0">
                <a:solidFill>
                  <a:srgbClr val="FF0000"/>
                </a:solidFill>
              </a:rPr>
              <a:t>guarantees</a:t>
            </a:r>
            <a:r>
              <a:rPr lang="en-US" sz="9600" dirty="0">
                <a:solidFill>
                  <a:srgbClr val="FF0000"/>
                </a:solidFill>
              </a:rPr>
              <a:t>. </a:t>
            </a:r>
          </a:p>
          <a:p>
            <a:endParaRPr lang="en-US" dirty="0"/>
          </a:p>
        </p:txBody>
      </p:sp>
    </p:spTree>
    <p:extLst>
      <p:ext uri="{BB962C8B-B14F-4D97-AF65-F5344CB8AC3E}">
        <p14:creationId xmlns:p14="http://schemas.microsoft.com/office/powerpoint/2010/main" val="200442279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#26</a:t>
            </a:r>
            <a:endParaRPr lang="en-US" sz="9600" b="1" cap="all" dirty="0">
              <a:ln w="0"/>
              <a:solidFill>
                <a:srgbClr val="FFFF00"/>
              </a:solidFill>
              <a:effectLst/>
            </a:endParaRPr>
          </a:p>
        </p:txBody>
      </p:sp>
    </p:spTree>
    <p:extLst>
      <p:ext uri="{BB962C8B-B14F-4D97-AF65-F5344CB8AC3E}">
        <p14:creationId xmlns:p14="http://schemas.microsoft.com/office/powerpoint/2010/main" val="17697557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fontScale="92500" lnSpcReduction="20000"/>
          </a:bodyPr>
          <a:lstStyle/>
          <a:p>
            <a:pPr marL="0" lvl="0" indent="0">
              <a:buNone/>
            </a:pPr>
            <a:r>
              <a:rPr lang="en-US" sz="4000" dirty="0" smtClean="0">
                <a:solidFill>
                  <a:srgbClr val="000090"/>
                </a:solidFill>
              </a:rPr>
              <a:t>Q=Why </a:t>
            </a:r>
            <a:r>
              <a:rPr lang="en-US" sz="4000" dirty="0">
                <a:solidFill>
                  <a:srgbClr val="000090"/>
                </a:solidFill>
              </a:rPr>
              <a:t>did Stokely Carmichael’s rhetoric differ from that of other civil rights advocates</a:t>
            </a:r>
            <a:r>
              <a:rPr lang="en-US" sz="4000" dirty="0" smtClean="0">
                <a:solidFill>
                  <a:srgbClr val="000090"/>
                </a:solidFill>
              </a:rPr>
              <a:t>?</a:t>
            </a:r>
          </a:p>
          <a:p>
            <a:pPr marL="0" lvl="0" indent="0">
              <a:buNone/>
            </a:pPr>
            <a:endParaRPr lang="en-US" sz="4000" dirty="0">
              <a:solidFill>
                <a:srgbClr val="000090"/>
              </a:solidFill>
            </a:endParaRPr>
          </a:p>
          <a:p>
            <a:pPr marL="0" lvl="0" indent="0">
              <a:buNone/>
            </a:pPr>
            <a:r>
              <a:rPr lang="en-US" dirty="0" smtClean="0">
                <a:solidFill>
                  <a:srgbClr val="FF0000"/>
                </a:solidFill>
              </a:rPr>
              <a:t>A. He </a:t>
            </a:r>
            <a:r>
              <a:rPr lang="en-US" dirty="0">
                <a:solidFill>
                  <a:srgbClr val="FF0000"/>
                </a:solidFill>
              </a:rPr>
              <a:t>was dissatisfied with the focus on social </a:t>
            </a:r>
            <a:r>
              <a:rPr lang="en-US" dirty="0" smtClean="0">
                <a:solidFill>
                  <a:srgbClr val="FF0000"/>
                </a:solidFill>
              </a:rPr>
              <a:t>	activism</a:t>
            </a:r>
            <a:r>
              <a:rPr lang="en-US" dirty="0">
                <a:solidFill>
                  <a:srgbClr val="FF0000"/>
                </a:solidFill>
              </a:rPr>
              <a:t>. </a:t>
            </a:r>
          </a:p>
          <a:p>
            <a:pPr marL="0" lvl="0" indent="0">
              <a:buNone/>
            </a:pPr>
            <a:r>
              <a:rPr lang="en-US" dirty="0" smtClean="0">
                <a:solidFill>
                  <a:srgbClr val="FF0000"/>
                </a:solidFill>
              </a:rPr>
              <a:t>B. He </a:t>
            </a:r>
            <a:r>
              <a:rPr lang="en-US" dirty="0">
                <a:solidFill>
                  <a:srgbClr val="FF0000"/>
                </a:solidFill>
              </a:rPr>
              <a:t>was disappointed with the qualification of </a:t>
            </a:r>
            <a:r>
              <a:rPr lang="en-US" dirty="0" smtClean="0">
                <a:solidFill>
                  <a:srgbClr val="FF0000"/>
                </a:solidFill>
              </a:rPr>
              <a:t>	minority </a:t>
            </a:r>
            <a:r>
              <a:rPr lang="en-US" dirty="0">
                <a:solidFill>
                  <a:srgbClr val="FF0000"/>
                </a:solidFill>
              </a:rPr>
              <a:t>leaders. </a:t>
            </a:r>
          </a:p>
          <a:p>
            <a:pPr marL="0" lvl="0" indent="0">
              <a:buNone/>
            </a:pPr>
            <a:r>
              <a:rPr lang="en-US" dirty="0" smtClean="0">
                <a:solidFill>
                  <a:srgbClr val="FF0000"/>
                </a:solidFill>
              </a:rPr>
              <a:t>C. He </a:t>
            </a:r>
            <a:r>
              <a:rPr lang="en-US" dirty="0">
                <a:solidFill>
                  <a:srgbClr val="FF0000"/>
                </a:solidFill>
              </a:rPr>
              <a:t>was dissatisfied with the emphasis on civil </a:t>
            </a:r>
            <a:r>
              <a:rPr lang="en-US" dirty="0" smtClean="0">
                <a:solidFill>
                  <a:srgbClr val="FF0000"/>
                </a:solidFill>
              </a:rPr>
              <a:t>	disobedience </a:t>
            </a:r>
            <a:r>
              <a:rPr lang="en-US" dirty="0">
                <a:solidFill>
                  <a:srgbClr val="FF0000"/>
                </a:solidFill>
              </a:rPr>
              <a:t>in the face of violence as a means </a:t>
            </a:r>
            <a:r>
              <a:rPr lang="en-US" dirty="0" smtClean="0">
                <a:solidFill>
                  <a:srgbClr val="FF0000"/>
                </a:solidFill>
              </a:rPr>
              <a:t>	to </a:t>
            </a:r>
            <a:r>
              <a:rPr lang="en-US" dirty="0">
                <a:solidFill>
                  <a:srgbClr val="FF0000"/>
                </a:solidFill>
              </a:rPr>
              <a:t>achieve social equality. </a:t>
            </a:r>
          </a:p>
          <a:p>
            <a:pPr marL="0" lvl="0" indent="0">
              <a:buNone/>
            </a:pPr>
            <a:r>
              <a:rPr lang="en-US" dirty="0" smtClean="0">
                <a:solidFill>
                  <a:srgbClr val="FF0000"/>
                </a:solidFill>
              </a:rPr>
              <a:t>D. He </a:t>
            </a:r>
            <a:r>
              <a:rPr lang="en-US" dirty="0">
                <a:solidFill>
                  <a:srgbClr val="FF0000"/>
                </a:solidFill>
              </a:rPr>
              <a:t>was disappointed with the involvement in </a:t>
            </a:r>
            <a:r>
              <a:rPr lang="en-US" dirty="0" smtClean="0">
                <a:solidFill>
                  <a:srgbClr val="FF0000"/>
                </a:solidFill>
              </a:rPr>
              <a:t>	economic </a:t>
            </a:r>
            <a:r>
              <a:rPr lang="en-US" dirty="0">
                <a:solidFill>
                  <a:srgbClr val="FF0000"/>
                </a:solidFill>
              </a:rPr>
              <a:t>boycotts of public services as a means </a:t>
            </a:r>
            <a:r>
              <a:rPr lang="en-US" dirty="0" smtClean="0">
                <a:solidFill>
                  <a:srgbClr val="FF0000"/>
                </a:solidFill>
              </a:rPr>
              <a:t>	to </a:t>
            </a:r>
            <a:r>
              <a:rPr lang="en-US" dirty="0">
                <a:solidFill>
                  <a:srgbClr val="FF0000"/>
                </a:solidFill>
              </a:rPr>
              <a:t>achieve economic quality. </a:t>
            </a:r>
          </a:p>
          <a:p>
            <a:endParaRPr lang="en-US" dirty="0"/>
          </a:p>
        </p:txBody>
      </p:sp>
    </p:spTree>
    <p:extLst>
      <p:ext uri="{BB962C8B-B14F-4D97-AF65-F5344CB8AC3E}">
        <p14:creationId xmlns:p14="http://schemas.microsoft.com/office/powerpoint/2010/main" val="132929210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sz="9600" dirty="0">
                <a:solidFill>
                  <a:srgbClr val="FF0000"/>
                </a:solidFill>
              </a:rPr>
              <a:t>C. He was dissatisfied with the emphasis on civil 	disobedience in the face of violence as a means 	to achieve social equality. </a:t>
            </a:r>
          </a:p>
          <a:p>
            <a:endParaRPr lang="en-US" dirty="0"/>
          </a:p>
        </p:txBody>
      </p:sp>
    </p:spTree>
    <p:extLst>
      <p:ext uri="{BB962C8B-B14F-4D97-AF65-F5344CB8AC3E}">
        <p14:creationId xmlns:p14="http://schemas.microsoft.com/office/powerpoint/2010/main" val="330713593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#27</a:t>
            </a:r>
            <a:endParaRPr lang="en-US" sz="9600" b="1" cap="all" dirty="0">
              <a:ln w="0"/>
              <a:solidFill>
                <a:srgbClr val="FFFF00"/>
              </a:solidFill>
              <a:effectLst/>
            </a:endParaRPr>
          </a:p>
        </p:txBody>
      </p:sp>
    </p:spTree>
    <p:extLst>
      <p:ext uri="{BB962C8B-B14F-4D97-AF65-F5344CB8AC3E}">
        <p14:creationId xmlns:p14="http://schemas.microsoft.com/office/powerpoint/2010/main" val="90973434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lnSpcReduction="10000"/>
          </a:bodyPr>
          <a:lstStyle/>
          <a:p>
            <a:pPr marL="0" lvl="0" indent="0">
              <a:buNone/>
            </a:pPr>
            <a:r>
              <a:rPr lang="en-US" sz="4000" dirty="0" smtClean="0">
                <a:solidFill>
                  <a:srgbClr val="000090"/>
                </a:solidFill>
              </a:rPr>
              <a:t>Q=Which </a:t>
            </a:r>
            <a:r>
              <a:rPr lang="en-US" sz="4000" dirty="0">
                <a:solidFill>
                  <a:srgbClr val="000090"/>
                </a:solidFill>
              </a:rPr>
              <a:t>statement evaluates the impact of the Selma to Montgomery marches on the expansion of voting rights</a:t>
            </a:r>
            <a:r>
              <a:rPr lang="en-US" sz="4000" dirty="0" smtClean="0">
                <a:solidFill>
                  <a:srgbClr val="000090"/>
                </a:solidFill>
              </a:rPr>
              <a:t>?</a:t>
            </a:r>
          </a:p>
          <a:p>
            <a:pPr marL="0" lvl="0" indent="0">
              <a:buNone/>
            </a:pPr>
            <a:endParaRPr lang="en-US" sz="4000" dirty="0">
              <a:solidFill>
                <a:srgbClr val="000090"/>
              </a:solidFill>
            </a:endParaRPr>
          </a:p>
          <a:p>
            <a:pPr marL="0" lvl="0" indent="0">
              <a:buNone/>
            </a:pPr>
            <a:r>
              <a:rPr lang="en-US" sz="2800" dirty="0" smtClean="0">
                <a:solidFill>
                  <a:srgbClr val="FF0000"/>
                </a:solidFill>
              </a:rPr>
              <a:t>A. The </a:t>
            </a:r>
            <a:r>
              <a:rPr lang="en-US" sz="2800" dirty="0">
                <a:solidFill>
                  <a:srgbClr val="FF0000"/>
                </a:solidFill>
              </a:rPr>
              <a:t>marches aided the movement by promoting </a:t>
            </a:r>
            <a:r>
              <a:rPr lang="en-US" sz="2800" dirty="0" smtClean="0">
                <a:solidFill>
                  <a:srgbClr val="FF0000"/>
                </a:solidFill>
              </a:rPr>
              <a:t>	reform </a:t>
            </a:r>
            <a:r>
              <a:rPr lang="en-US" sz="2800" dirty="0">
                <a:solidFill>
                  <a:srgbClr val="FF0000"/>
                </a:solidFill>
              </a:rPr>
              <a:t>at the state level. </a:t>
            </a:r>
          </a:p>
          <a:p>
            <a:pPr marL="0" lvl="0" indent="0">
              <a:buNone/>
            </a:pPr>
            <a:r>
              <a:rPr lang="en-US" sz="2800" dirty="0" smtClean="0">
                <a:solidFill>
                  <a:srgbClr val="FF0000"/>
                </a:solidFill>
              </a:rPr>
              <a:t>B. The </a:t>
            </a:r>
            <a:r>
              <a:rPr lang="en-US" sz="2800" dirty="0">
                <a:solidFill>
                  <a:srgbClr val="FF0000"/>
                </a:solidFill>
              </a:rPr>
              <a:t>marches hindered the movement by provoking </a:t>
            </a:r>
            <a:r>
              <a:rPr lang="en-US" sz="2800" dirty="0" smtClean="0">
                <a:solidFill>
                  <a:srgbClr val="FF0000"/>
                </a:solidFill>
              </a:rPr>
              <a:t>	backlash </a:t>
            </a:r>
            <a:r>
              <a:rPr lang="en-US" sz="2800" dirty="0">
                <a:solidFill>
                  <a:srgbClr val="FF0000"/>
                </a:solidFill>
              </a:rPr>
              <a:t>at the local level. </a:t>
            </a:r>
            <a:endParaRPr lang="en-US" sz="2800" dirty="0" smtClean="0">
              <a:solidFill>
                <a:srgbClr val="FF0000"/>
              </a:solidFill>
            </a:endParaRPr>
          </a:p>
          <a:p>
            <a:pPr marL="0" indent="0">
              <a:buNone/>
            </a:pPr>
            <a:r>
              <a:rPr lang="en-US" sz="2800" dirty="0" smtClean="0">
                <a:solidFill>
                  <a:srgbClr val="FF0000"/>
                </a:solidFill>
              </a:rPr>
              <a:t>C. </a:t>
            </a:r>
            <a:r>
              <a:rPr lang="en-US" sz="2800" dirty="0">
                <a:solidFill>
                  <a:srgbClr val="FF0000"/>
                </a:solidFill>
              </a:rPr>
              <a:t>The marches hindered the movement by interfering 	with reform measures in progress</a:t>
            </a:r>
            <a:r>
              <a:rPr lang="en-US" sz="2800" dirty="0" smtClean="0">
                <a:solidFill>
                  <a:srgbClr val="FF0000"/>
                </a:solidFill>
              </a:rPr>
              <a:t>.</a:t>
            </a:r>
            <a:endParaRPr lang="en-US" sz="2800" dirty="0">
              <a:solidFill>
                <a:srgbClr val="FF0000"/>
              </a:solidFill>
            </a:endParaRPr>
          </a:p>
          <a:p>
            <a:pPr marL="0" lvl="0" indent="0">
              <a:buNone/>
            </a:pPr>
            <a:r>
              <a:rPr lang="en-US" sz="2800" dirty="0">
                <a:solidFill>
                  <a:srgbClr val="FF0000"/>
                </a:solidFill>
              </a:rPr>
              <a:t>D</a:t>
            </a:r>
            <a:r>
              <a:rPr lang="en-US" sz="2800" dirty="0" smtClean="0">
                <a:solidFill>
                  <a:srgbClr val="FF0000"/>
                </a:solidFill>
              </a:rPr>
              <a:t>. The </a:t>
            </a:r>
            <a:r>
              <a:rPr lang="en-US" sz="2800" dirty="0">
                <a:solidFill>
                  <a:srgbClr val="FF0000"/>
                </a:solidFill>
              </a:rPr>
              <a:t>M</a:t>
            </a:r>
            <a:r>
              <a:rPr lang="en-US" sz="2800" dirty="0" smtClean="0">
                <a:solidFill>
                  <a:srgbClr val="FF0000"/>
                </a:solidFill>
              </a:rPr>
              <a:t>arches </a:t>
            </a:r>
            <a:r>
              <a:rPr lang="en-US" sz="2800" dirty="0">
                <a:solidFill>
                  <a:srgbClr val="FF0000"/>
                </a:solidFill>
              </a:rPr>
              <a:t>aided the movement by rallying </a:t>
            </a:r>
            <a:r>
              <a:rPr lang="en-US" sz="2800" dirty="0" smtClean="0">
                <a:solidFill>
                  <a:srgbClr val="FF0000"/>
                </a:solidFill>
              </a:rPr>
              <a:t>	support </a:t>
            </a:r>
            <a:r>
              <a:rPr lang="en-US" sz="2800" dirty="0">
                <a:solidFill>
                  <a:srgbClr val="FF0000"/>
                </a:solidFill>
              </a:rPr>
              <a:t>among national politicians. </a:t>
            </a:r>
          </a:p>
          <a:p>
            <a:endParaRPr lang="en-US" dirty="0"/>
          </a:p>
        </p:txBody>
      </p:sp>
    </p:spTree>
    <p:extLst>
      <p:ext uri="{BB962C8B-B14F-4D97-AF65-F5344CB8AC3E}">
        <p14:creationId xmlns:p14="http://schemas.microsoft.com/office/powerpoint/2010/main" val="126910993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sz="9600" dirty="0">
                <a:solidFill>
                  <a:srgbClr val="FF0000"/>
                </a:solidFill>
              </a:rPr>
              <a:t>D. The Marches aided the movement by rallying 	support among national politicians. </a:t>
            </a:r>
          </a:p>
          <a:p>
            <a:endParaRPr lang="en-US" dirty="0"/>
          </a:p>
        </p:txBody>
      </p:sp>
    </p:spTree>
    <p:extLst>
      <p:ext uri="{BB962C8B-B14F-4D97-AF65-F5344CB8AC3E}">
        <p14:creationId xmlns:p14="http://schemas.microsoft.com/office/powerpoint/2010/main" val="847698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#1</a:t>
            </a:r>
            <a:endParaRPr lang="en-US" sz="9600" b="1" cap="all" dirty="0">
              <a:ln w="0"/>
              <a:solidFill>
                <a:srgbClr val="FFFF00"/>
              </a:solidFill>
              <a:effectLst/>
            </a:endParaRPr>
          </a:p>
        </p:txBody>
      </p:sp>
    </p:spTree>
    <p:extLst>
      <p:ext uri="{BB962C8B-B14F-4D97-AF65-F5344CB8AC3E}">
        <p14:creationId xmlns:p14="http://schemas.microsoft.com/office/powerpoint/2010/main" val="327150248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#28</a:t>
            </a:r>
            <a:endParaRPr lang="en-US" sz="9600" b="1" cap="all" dirty="0">
              <a:ln w="0"/>
              <a:solidFill>
                <a:srgbClr val="FFFF00"/>
              </a:solidFill>
              <a:effectLst/>
            </a:endParaRPr>
          </a:p>
        </p:txBody>
      </p:sp>
    </p:spTree>
    <p:extLst>
      <p:ext uri="{BB962C8B-B14F-4D97-AF65-F5344CB8AC3E}">
        <p14:creationId xmlns:p14="http://schemas.microsoft.com/office/powerpoint/2010/main" val="64480332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lstStyle/>
          <a:p>
            <a:pPr marL="0" lvl="0" indent="0">
              <a:buNone/>
            </a:pPr>
            <a:r>
              <a:rPr lang="en-US" sz="4000" dirty="0" smtClean="0">
                <a:solidFill>
                  <a:srgbClr val="000090"/>
                </a:solidFill>
              </a:rPr>
              <a:t>Q=The </a:t>
            </a:r>
            <a:r>
              <a:rPr lang="en-US" sz="4000" dirty="0" err="1">
                <a:solidFill>
                  <a:srgbClr val="000090"/>
                </a:solidFill>
              </a:rPr>
              <a:t>Tet</a:t>
            </a:r>
            <a:r>
              <a:rPr lang="en-US" sz="4000" dirty="0">
                <a:solidFill>
                  <a:srgbClr val="000090"/>
                </a:solidFill>
              </a:rPr>
              <a:t> Offensive demonstrated to Americans that </a:t>
            </a:r>
            <a:endParaRPr lang="en-US" sz="4000" dirty="0" smtClean="0">
              <a:solidFill>
                <a:srgbClr val="000090"/>
              </a:solidFill>
            </a:endParaRPr>
          </a:p>
          <a:p>
            <a:pPr marL="0" lvl="0" indent="0">
              <a:buNone/>
            </a:pPr>
            <a:endParaRPr lang="en-US" dirty="0"/>
          </a:p>
          <a:p>
            <a:pPr marL="0" lvl="0" indent="0">
              <a:buNone/>
            </a:pPr>
            <a:endParaRPr lang="en-US" dirty="0"/>
          </a:p>
          <a:p>
            <a:pPr marL="0" lvl="0" indent="0">
              <a:buNone/>
            </a:pPr>
            <a:r>
              <a:rPr lang="en-US" dirty="0" smtClean="0">
                <a:solidFill>
                  <a:srgbClr val="FF0000"/>
                </a:solidFill>
              </a:rPr>
              <a:t>A. The </a:t>
            </a:r>
            <a:r>
              <a:rPr lang="en-US" dirty="0">
                <a:solidFill>
                  <a:srgbClr val="FF0000"/>
                </a:solidFill>
              </a:rPr>
              <a:t>Vietcong won a major victory.</a:t>
            </a:r>
          </a:p>
          <a:p>
            <a:pPr marL="0" lvl="0" indent="0">
              <a:buNone/>
            </a:pPr>
            <a:r>
              <a:rPr lang="en-US" dirty="0" smtClean="0">
                <a:solidFill>
                  <a:srgbClr val="FF0000"/>
                </a:solidFill>
              </a:rPr>
              <a:t>B. The </a:t>
            </a:r>
            <a:r>
              <a:rPr lang="en-US" dirty="0">
                <a:solidFill>
                  <a:srgbClr val="FF0000"/>
                </a:solidFill>
              </a:rPr>
              <a:t>Vietcong War was almost over. </a:t>
            </a:r>
          </a:p>
          <a:p>
            <a:pPr marL="0" lvl="0" indent="0">
              <a:buNone/>
            </a:pPr>
            <a:r>
              <a:rPr lang="en-US" dirty="0" smtClean="0">
                <a:solidFill>
                  <a:srgbClr val="FF0000"/>
                </a:solidFill>
              </a:rPr>
              <a:t>C. The </a:t>
            </a:r>
            <a:r>
              <a:rPr lang="en-US" dirty="0">
                <a:solidFill>
                  <a:srgbClr val="FF0000"/>
                </a:solidFill>
              </a:rPr>
              <a:t>Vietcong was stronger than expected.</a:t>
            </a:r>
          </a:p>
          <a:p>
            <a:pPr marL="0" lvl="0" indent="0">
              <a:buNone/>
            </a:pPr>
            <a:r>
              <a:rPr lang="en-US" dirty="0" smtClean="0">
                <a:solidFill>
                  <a:srgbClr val="FF0000"/>
                </a:solidFill>
              </a:rPr>
              <a:t>D. Their </a:t>
            </a:r>
            <a:r>
              <a:rPr lang="en-US" dirty="0">
                <a:solidFill>
                  <a:srgbClr val="FF0000"/>
                </a:solidFill>
              </a:rPr>
              <a:t>soldiers pillaged and burned villages. </a:t>
            </a:r>
          </a:p>
          <a:p>
            <a:endParaRPr lang="en-US" dirty="0"/>
          </a:p>
        </p:txBody>
      </p:sp>
    </p:spTree>
    <p:extLst>
      <p:ext uri="{BB962C8B-B14F-4D97-AF65-F5344CB8AC3E}">
        <p14:creationId xmlns:p14="http://schemas.microsoft.com/office/powerpoint/2010/main" val="52592276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lstStyle/>
          <a:p>
            <a:pPr marL="0" lvl="0" indent="0">
              <a:buNone/>
            </a:pPr>
            <a:r>
              <a:rPr lang="en-US" sz="9600" dirty="0">
                <a:solidFill>
                  <a:srgbClr val="FF0000"/>
                </a:solidFill>
              </a:rPr>
              <a:t>C. The Vietcong was stronger than expected.</a:t>
            </a:r>
          </a:p>
          <a:p>
            <a:endParaRPr lang="en-US" dirty="0"/>
          </a:p>
        </p:txBody>
      </p:sp>
    </p:spTree>
    <p:extLst>
      <p:ext uri="{BB962C8B-B14F-4D97-AF65-F5344CB8AC3E}">
        <p14:creationId xmlns:p14="http://schemas.microsoft.com/office/powerpoint/2010/main" val="140452704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#29</a:t>
            </a:r>
            <a:endParaRPr lang="en-US" sz="9600" b="1" cap="all" dirty="0">
              <a:ln w="0"/>
              <a:solidFill>
                <a:srgbClr val="FFFF00"/>
              </a:solidFill>
              <a:effectLst/>
            </a:endParaRPr>
          </a:p>
        </p:txBody>
      </p:sp>
    </p:spTree>
    <p:extLst>
      <p:ext uri="{BB962C8B-B14F-4D97-AF65-F5344CB8AC3E}">
        <p14:creationId xmlns:p14="http://schemas.microsoft.com/office/powerpoint/2010/main" val="109037779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662"/>
            <a:ext cx="8229600" cy="6493522"/>
          </a:xfrm>
        </p:spPr>
        <p:txBody>
          <a:bodyPr>
            <a:normAutofit lnSpcReduction="10000"/>
          </a:bodyPr>
          <a:lstStyle/>
          <a:p>
            <a:pPr marL="0" lvl="0" indent="0">
              <a:buNone/>
            </a:pPr>
            <a:r>
              <a:rPr lang="en-US" sz="4000" dirty="0" smtClean="0">
                <a:solidFill>
                  <a:srgbClr val="000090"/>
                </a:solidFill>
              </a:rPr>
              <a:t>Q=As </a:t>
            </a:r>
            <a:r>
              <a:rPr lang="en-US" sz="4000" dirty="0">
                <a:solidFill>
                  <a:srgbClr val="000090"/>
                </a:solidFill>
              </a:rPr>
              <a:t>a result of the Spanish- American War, which constitutional dilemma confronted the United States government? </a:t>
            </a:r>
            <a:endParaRPr lang="en-US" sz="4000" dirty="0" smtClean="0">
              <a:solidFill>
                <a:srgbClr val="000090"/>
              </a:solidFill>
            </a:endParaRPr>
          </a:p>
          <a:p>
            <a:pPr marL="0" lvl="0" indent="0">
              <a:buNone/>
            </a:pPr>
            <a:endParaRPr lang="en-US" dirty="0" smtClean="0">
              <a:solidFill>
                <a:srgbClr val="000090"/>
              </a:solidFill>
            </a:endParaRPr>
          </a:p>
          <a:p>
            <a:pPr marL="0" lvl="0" indent="0">
              <a:buNone/>
            </a:pPr>
            <a:r>
              <a:rPr lang="en-US" sz="2800" dirty="0" smtClean="0">
                <a:solidFill>
                  <a:srgbClr val="FF0000"/>
                </a:solidFill>
              </a:rPr>
              <a:t>A. Should </a:t>
            </a:r>
            <a:r>
              <a:rPr lang="en-US" sz="2800" dirty="0">
                <a:solidFill>
                  <a:srgbClr val="FF0000"/>
                </a:solidFill>
              </a:rPr>
              <a:t>imports from former Spanish colonies </a:t>
            </a:r>
            <a:r>
              <a:rPr lang="en-US" sz="2800" dirty="0" smtClean="0">
                <a:solidFill>
                  <a:srgbClr val="FF0000"/>
                </a:solidFill>
              </a:rPr>
              <a:t>be 	duty </a:t>
            </a:r>
            <a:r>
              <a:rPr lang="en-US" sz="2800" dirty="0">
                <a:solidFill>
                  <a:srgbClr val="FF0000"/>
                </a:solidFill>
              </a:rPr>
              <a:t>free? </a:t>
            </a:r>
          </a:p>
          <a:p>
            <a:pPr marL="0" lvl="0" indent="0">
              <a:buNone/>
            </a:pPr>
            <a:r>
              <a:rPr lang="en-US" sz="2800" dirty="0" smtClean="0">
                <a:solidFill>
                  <a:srgbClr val="FF0000"/>
                </a:solidFill>
              </a:rPr>
              <a:t>B. Were </a:t>
            </a:r>
            <a:r>
              <a:rPr lang="en-US" sz="2800" dirty="0">
                <a:solidFill>
                  <a:srgbClr val="FF0000"/>
                </a:solidFill>
              </a:rPr>
              <a:t>quartering troops legal during the </a:t>
            </a:r>
            <a:r>
              <a:rPr lang="en-US" sz="2800" dirty="0" smtClean="0">
                <a:solidFill>
                  <a:srgbClr val="FF0000"/>
                </a:solidFill>
              </a:rPr>
              <a:t>Philippine 	Insurrection</a:t>
            </a:r>
            <a:r>
              <a:rPr lang="en-US" sz="2800" dirty="0">
                <a:solidFill>
                  <a:srgbClr val="FF0000"/>
                </a:solidFill>
              </a:rPr>
              <a:t>?</a:t>
            </a:r>
          </a:p>
          <a:p>
            <a:pPr marL="0" lvl="0" indent="0">
              <a:buNone/>
            </a:pPr>
            <a:r>
              <a:rPr lang="en-US" sz="2800" dirty="0" smtClean="0">
                <a:solidFill>
                  <a:srgbClr val="FF0000"/>
                </a:solidFill>
              </a:rPr>
              <a:t>C.  </a:t>
            </a:r>
            <a:r>
              <a:rPr lang="en-US" sz="2800" dirty="0">
                <a:solidFill>
                  <a:srgbClr val="FF0000"/>
                </a:solidFill>
              </a:rPr>
              <a:t>Were military trials justified during the </a:t>
            </a:r>
            <a:r>
              <a:rPr lang="en-US" sz="2800" dirty="0" smtClean="0">
                <a:solidFill>
                  <a:srgbClr val="FF0000"/>
                </a:solidFill>
              </a:rPr>
              <a:t>Philippine 	Insurrection</a:t>
            </a:r>
            <a:r>
              <a:rPr lang="en-US" sz="2800" dirty="0">
                <a:solidFill>
                  <a:srgbClr val="FF0000"/>
                </a:solidFill>
              </a:rPr>
              <a:t>? </a:t>
            </a:r>
          </a:p>
          <a:p>
            <a:pPr marL="0" lvl="0" indent="0">
              <a:buNone/>
            </a:pPr>
            <a:r>
              <a:rPr lang="en-US" sz="2800" dirty="0" smtClean="0">
                <a:solidFill>
                  <a:srgbClr val="FF0000"/>
                </a:solidFill>
              </a:rPr>
              <a:t>D. Should </a:t>
            </a:r>
            <a:r>
              <a:rPr lang="en-US" sz="2800" dirty="0">
                <a:solidFill>
                  <a:srgbClr val="FF0000"/>
                </a:solidFill>
              </a:rPr>
              <a:t>people in former Spanish colonies be </a:t>
            </a:r>
            <a:r>
              <a:rPr lang="en-US" sz="2800" dirty="0" smtClean="0">
                <a:solidFill>
                  <a:srgbClr val="FF0000"/>
                </a:solidFill>
              </a:rPr>
              <a:t>	granted </a:t>
            </a:r>
            <a:r>
              <a:rPr lang="en-US" sz="2800" dirty="0">
                <a:solidFill>
                  <a:srgbClr val="FF0000"/>
                </a:solidFill>
              </a:rPr>
              <a:t>citizenship?</a:t>
            </a:r>
          </a:p>
          <a:p>
            <a:endParaRPr lang="en-US" dirty="0"/>
          </a:p>
        </p:txBody>
      </p:sp>
    </p:spTree>
    <p:extLst>
      <p:ext uri="{BB962C8B-B14F-4D97-AF65-F5344CB8AC3E}">
        <p14:creationId xmlns:p14="http://schemas.microsoft.com/office/powerpoint/2010/main" val="335295037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9600" dirty="0">
                <a:solidFill>
                  <a:srgbClr val="FF0000"/>
                </a:solidFill>
              </a:rPr>
              <a:t>D. Should people in former Spanish colonies be 	granted citizenship?</a:t>
            </a:r>
          </a:p>
          <a:p>
            <a:endParaRPr lang="en-US" dirty="0"/>
          </a:p>
        </p:txBody>
      </p:sp>
    </p:spTree>
    <p:extLst>
      <p:ext uri="{BB962C8B-B14F-4D97-AF65-F5344CB8AC3E}">
        <p14:creationId xmlns:p14="http://schemas.microsoft.com/office/powerpoint/2010/main" val="202023018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#30</a:t>
            </a:r>
            <a:endParaRPr lang="en-US" sz="9600" b="1" cap="all" dirty="0">
              <a:ln w="0"/>
              <a:solidFill>
                <a:srgbClr val="FFFF00"/>
              </a:solidFill>
              <a:effectLst/>
            </a:endParaRPr>
          </a:p>
        </p:txBody>
      </p:sp>
    </p:spTree>
    <p:extLst>
      <p:ext uri="{BB962C8B-B14F-4D97-AF65-F5344CB8AC3E}">
        <p14:creationId xmlns:p14="http://schemas.microsoft.com/office/powerpoint/2010/main" val="140052513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261" y="214662"/>
            <a:ext cx="8817264" cy="6493522"/>
          </a:xfrm>
        </p:spPr>
        <p:txBody>
          <a:bodyPr>
            <a:normAutofit fontScale="85000" lnSpcReduction="20000"/>
          </a:bodyPr>
          <a:lstStyle/>
          <a:p>
            <a:pPr marL="0" lvl="0" indent="0">
              <a:buNone/>
            </a:pPr>
            <a:r>
              <a:rPr lang="en-US" sz="4300" dirty="0" smtClean="0">
                <a:solidFill>
                  <a:srgbClr val="000090"/>
                </a:solidFill>
              </a:rPr>
              <a:t>Q=Which </a:t>
            </a:r>
            <a:r>
              <a:rPr lang="en-US" sz="4300" dirty="0">
                <a:solidFill>
                  <a:srgbClr val="000090"/>
                </a:solidFill>
              </a:rPr>
              <a:t>statement describes the role played by the U.S. journalists during the Spanish-American War</a:t>
            </a:r>
            <a:r>
              <a:rPr lang="en-US" sz="4300" dirty="0" smtClean="0">
                <a:solidFill>
                  <a:srgbClr val="000090"/>
                </a:solidFill>
              </a:rPr>
              <a:t>?</a:t>
            </a:r>
          </a:p>
          <a:p>
            <a:pPr marL="0" lvl="0" indent="0">
              <a:buNone/>
            </a:pPr>
            <a:endParaRPr lang="en-US" sz="4300" dirty="0">
              <a:solidFill>
                <a:srgbClr val="000090"/>
              </a:solidFill>
            </a:endParaRPr>
          </a:p>
          <a:p>
            <a:pPr marL="0" lvl="0" indent="0">
              <a:buNone/>
            </a:pPr>
            <a:r>
              <a:rPr lang="en-US" sz="3000" dirty="0" smtClean="0">
                <a:solidFill>
                  <a:srgbClr val="FF0000"/>
                </a:solidFill>
              </a:rPr>
              <a:t>A. Journalists </a:t>
            </a:r>
            <a:r>
              <a:rPr lang="en-US" sz="3000" dirty="0">
                <a:solidFill>
                  <a:srgbClr val="FF0000"/>
                </a:solidFill>
              </a:rPr>
              <a:t>provided frequent reports of the fighting, </a:t>
            </a:r>
            <a:r>
              <a:rPr lang="en-US" sz="3000" dirty="0" smtClean="0">
                <a:solidFill>
                  <a:srgbClr val="FF0000"/>
                </a:solidFill>
              </a:rPr>
              <a:t>	allowing </a:t>
            </a:r>
            <a:r>
              <a:rPr lang="en-US" sz="3000" dirty="0">
                <a:solidFill>
                  <a:srgbClr val="FF0000"/>
                </a:solidFill>
              </a:rPr>
              <a:t>the public to follow a foreign war closely for </a:t>
            </a:r>
            <a:r>
              <a:rPr lang="en-US" sz="3000" dirty="0" smtClean="0">
                <a:solidFill>
                  <a:srgbClr val="FF0000"/>
                </a:solidFill>
              </a:rPr>
              <a:t>	the 	first </a:t>
            </a:r>
            <a:r>
              <a:rPr lang="en-US" sz="3000" dirty="0">
                <a:solidFill>
                  <a:srgbClr val="FF0000"/>
                </a:solidFill>
              </a:rPr>
              <a:t>time. </a:t>
            </a:r>
          </a:p>
          <a:p>
            <a:pPr marL="0" lvl="0" indent="0">
              <a:buNone/>
            </a:pPr>
            <a:r>
              <a:rPr lang="en-US" sz="3000" dirty="0" smtClean="0">
                <a:solidFill>
                  <a:srgbClr val="FF0000"/>
                </a:solidFill>
              </a:rPr>
              <a:t>B. Journalists </a:t>
            </a:r>
            <a:r>
              <a:rPr lang="en-US" sz="3000" dirty="0">
                <a:solidFill>
                  <a:srgbClr val="FF0000"/>
                </a:solidFill>
              </a:rPr>
              <a:t>focused on bad news rather than good news </a:t>
            </a:r>
            <a:r>
              <a:rPr lang="en-US" sz="3000" dirty="0" smtClean="0">
                <a:solidFill>
                  <a:srgbClr val="FF0000"/>
                </a:solidFill>
              </a:rPr>
              <a:t>in 	order </a:t>
            </a:r>
            <a:r>
              <a:rPr lang="en-US" sz="3000" dirty="0">
                <a:solidFill>
                  <a:srgbClr val="FF0000"/>
                </a:solidFill>
              </a:rPr>
              <a:t>to criticize the decisions made by the president </a:t>
            </a:r>
            <a:r>
              <a:rPr lang="en-US" sz="3000" dirty="0" smtClean="0">
                <a:solidFill>
                  <a:srgbClr val="FF0000"/>
                </a:solidFill>
              </a:rPr>
              <a:t>	and 	military </a:t>
            </a:r>
            <a:r>
              <a:rPr lang="en-US" sz="3000" dirty="0" err="1" smtClean="0">
                <a:solidFill>
                  <a:srgbClr val="FF0000"/>
                </a:solidFill>
              </a:rPr>
              <a:t>eaders</a:t>
            </a:r>
            <a:r>
              <a:rPr lang="en-US" sz="3000" dirty="0">
                <a:solidFill>
                  <a:srgbClr val="FF0000"/>
                </a:solidFill>
              </a:rPr>
              <a:t>. </a:t>
            </a:r>
          </a:p>
          <a:p>
            <a:pPr marL="0" lvl="0" indent="0">
              <a:buNone/>
            </a:pPr>
            <a:r>
              <a:rPr lang="en-US" sz="3000" dirty="0" smtClean="0">
                <a:solidFill>
                  <a:srgbClr val="FF0000"/>
                </a:solidFill>
              </a:rPr>
              <a:t>C. Journalists </a:t>
            </a:r>
            <a:r>
              <a:rPr lang="en-US" sz="3000" dirty="0">
                <a:solidFill>
                  <a:srgbClr val="FF0000"/>
                </a:solidFill>
              </a:rPr>
              <a:t>ignored the signs of impending war until it </a:t>
            </a:r>
            <a:r>
              <a:rPr lang="en-US" sz="3000" dirty="0" smtClean="0">
                <a:solidFill>
                  <a:srgbClr val="FF0000"/>
                </a:solidFill>
              </a:rPr>
              <a:t>was 	too </a:t>
            </a:r>
            <a:r>
              <a:rPr lang="en-US" sz="3000" dirty="0">
                <a:solidFill>
                  <a:srgbClr val="FF0000"/>
                </a:solidFill>
              </a:rPr>
              <a:t>late to inform the public of the government’s </a:t>
            </a:r>
            <a:r>
              <a:rPr lang="en-US" sz="3000" dirty="0" smtClean="0">
                <a:solidFill>
                  <a:srgbClr val="FF0000"/>
                </a:solidFill>
              </a:rPr>
              <a:t>	intentions </a:t>
            </a:r>
            <a:r>
              <a:rPr lang="en-US" sz="3000" dirty="0">
                <a:solidFill>
                  <a:srgbClr val="FF0000"/>
                </a:solidFill>
              </a:rPr>
              <a:t>to declare war on Spain. </a:t>
            </a:r>
          </a:p>
          <a:p>
            <a:pPr marL="0" lvl="0" indent="0">
              <a:buNone/>
            </a:pPr>
            <a:r>
              <a:rPr lang="en-US" sz="3000" dirty="0" smtClean="0">
                <a:solidFill>
                  <a:srgbClr val="FF0000"/>
                </a:solidFill>
              </a:rPr>
              <a:t>D. Journalists </a:t>
            </a:r>
            <a:r>
              <a:rPr lang="en-US" sz="3000" dirty="0">
                <a:solidFill>
                  <a:srgbClr val="FF0000"/>
                </a:solidFill>
              </a:rPr>
              <a:t>exaggerated event to build support for </a:t>
            </a:r>
            <a:r>
              <a:rPr lang="en-US" sz="3000" dirty="0" smtClean="0">
                <a:solidFill>
                  <a:srgbClr val="FF0000"/>
                </a:solidFill>
              </a:rPr>
              <a:t>the	war</a:t>
            </a:r>
            <a:r>
              <a:rPr lang="en-US" sz="3000" dirty="0">
                <a:solidFill>
                  <a:srgbClr val="FF0000"/>
                </a:solidFill>
              </a:rPr>
              <a:t>, </a:t>
            </a:r>
            <a:r>
              <a:rPr lang="en-US" sz="3000" dirty="0" smtClean="0">
                <a:solidFill>
                  <a:srgbClr val="FF0000"/>
                </a:solidFill>
              </a:rPr>
              <a:t>	giving </a:t>
            </a:r>
            <a:r>
              <a:rPr lang="en-US" sz="3000" dirty="0">
                <a:solidFill>
                  <a:srgbClr val="FF0000"/>
                </a:solidFill>
              </a:rPr>
              <a:t>the president and Congress little chance to </a:t>
            </a:r>
            <a:r>
              <a:rPr lang="en-US" sz="3000" dirty="0" smtClean="0">
                <a:solidFill>
                  <a:srgbClr val="FF0000"/>
                </a:solidFill>
              </a:rPr>
              <a:t>resolve 	the </a:t>
            </a:r>
            <a:r>
              <a:rPr lang="en-US" sz="3000" dirty="0">
                <a:solidFill>
                  <a:srgbClr val="FF0000"/>
                </a:solidFill>
              </a:rPr>
              <a:t>conflict diplomatically. </a:t>
            </a:r>
          </a:p>
          <a:p>
            <a:endParaRPr lang="en-US" dirty="0"/>
          </a:p>
        </p:txBody>
      </p:sp>
    </p:spTree>
    <p:extLst>
      <p:ext uri="{BB962C8B-B14F-4D97-AF65-F5344CB8AC3E}">
        <p14:creationId xmlns:p14="http://schemas.microsoft.com/office/powerpoint/2010/main" val="286971550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Answer </a:t>
            </a:r>
            <a:endParaRPr lang="en-US" sz="9600" dirty="0"/>
          </a:p>
        </p:txBody>
      </p:sp>
      <p:sp>
        <p:nvSpPr>
          <p:cNvPr id="3" name="Content Placeholder 2"/>
          <p:cNvSpPr>
            <a:spLocks noGrp="1"/>
          </p:cNvSpPr>
          <p:nvPr>
            <p:ph idx="1"/>
          </p:nvPr>
        </p:nvSpPr>
        <p:spPr/>
        <p:txBody>
          <a:bodyPr>
            <a:normAutofit fontScale="55000" lnSpcReduction="20000"/>
          </a:bodyPr>
          <a:lstStyle/>
          <a:p>
            <a:pPr marL="0" lvl="0" indent="0">
              <a:buNone/>
            </a:pPr>
            <a:r>
              <a:rPr lang="en-US" sz="9600" dirty="0">
                <a:solidFill>
                  <a:srgbClr val="FF0000"/>
                </a:solidFill>
              </a:rPr>
              <a:t>D. Journalists exaggerated event to build support for the	war, 	giving the president and Congress little chance to resolve 	the conflict diplomatically. </a:t>
            </a:r>
          </a:p>
          <a:p>
            <a:endParaRPr lang="en-US" dirty="0"/>
          </a:p>
        </p:txBody>
      </p:sp>
    </p:spTree>
    <p:extLst>
      <p:ext uri="{BB962C8B-B14F-4D97-AF65-F5344CB8AC3E}">
        <p14:creationId xmlns:p14="http://schemas.microsoft.com/office/powerpoint/2010/main" val="14907157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3308"/>
          </a:xfrm>
        </p:spPr>
        <p:txBody>
          <a:bodyPr>
            <a:normAutofit/>
            <a:scene3d>
              <a:camera prst="perspectiveFront"/>
              <a:lightRig rig="contrasting" dir="t">
                <a:rot lat="0" lon="0" rev="4500000"/>
              </a:lightRig>
            </a:scene3d>
            <a:sp3d contourW="6350" prstMaterial="metal">
              <a:contourClr>
                <a:schemeClr val="accent1">
                  <a:shade val="75000"/>
                </a:schemeClr>
              </a:contourClr>
            </a:sp3d>
          </a:bodyPr>
          <a:lstStyle/>
          <a:p>
            <a:r>
              <a:rPr lang="en-US" sz="9600" b="1" cap="all" dirty="0" smtClean="0">
                <a:ln w="0"/>
                <a:solidFill>
                  <a:srgbClr val="FFFF00"/>
                </a:solidFill>
                <a:effectLst>
                  <a:innerShdw blurRad="63500" dist="50800" dir="13500000">
                    <a:prstClr val="black">
                      <a:alpha val="50000"/>
                    </a:prstClr>
                  </a:innerShdw>
                </a:effectLst>
              </a:rPr>
              <a:t>Question</a:t>
            </a:r>
            <a:r>
              <a:rPr lang="en-US" sz="9600" b="1" cap="all" dirty="0" smtClean="0">
                <a:ln w="0"/>
                <a:solidFill>
                  <a:srgbClr val="FFFF00"/>
                </a:solidFill>
                <a:effectLst/>
              </a:rPr>
              <a:t> #31</a:t>
            </a:r>
            <a:endParaRPr lang="en-US" sz="9600" b="1" cap="all" dirty="0">
              <a:ln w="0"/>
              <a:solidFill>
                <a:srgbClr val="FFFF00"/>
              </a:solidFill>
              <a:effectLst/>
            </a:endParaRPr>
          </a:p>
        </p:txBody>
      </p:sp>
    </p:spTree>
    <p:extLst>
      <p:ext uri="{BB962C8B-B14F-4D97-AF65-F5344CB8AC3E}">
        <p14:creationId xmlns:p14="http://schemas.microsoft.com/office/powerpoint/2010/main" val="16957752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1208</TotalTime>
  <Words>4071</Words>
  <Application>Microsoft Macintosh PowerPoint</Application>
  <PresentationFormat>On-screen Show (4:3)</PresentationFormat>
  <Paragraphs>749</Paragraphs>
  <Slides>278</Slides>
  <Notes>0</Notes>
  <HiddenSlides>0</HiddenSlides>
  <MMClips>0</MMClips>
  <ScaleCrop>false</ScaleCrop>
  <HeadingPairs>
    <vt:vector size="4" baseType="variant">
      <vt:variant>
        <vt:lpstr>Theme</vt:lpstr>
      </vt:variant>
      <vt:variant>
        <vt:i4>1</vt:i4>
      </vt:variant>
      <vt:variant>
        <vt:lpstr>Slide Titles</vt:lpstr>
      </vt:variant>
      <vt:variant>
        <vt:i4>278</vt:i4>
      </vt:variant>
    </vt:vector>
  </HeadingPairs>
  <TitlesOfParts>
    <vt:vector size="279" baseType="lpstr">
      <vt:lpstr>Office Theme</vt:lpstr>
      <vt:lpstr>The Review Battle </vt:lpstr>
      <vt:lpstr>Rules </vt:lpstr>
      <vt:lpstr>Rules Cont. </vt:lpstr>
      <vt:lpstr>Rules Cont.</vt:lpstr>
      <vt:lpstr>Point System</vt:lpstr>
      <vt:lpstr>Rules Cont. </vt:lpstr>
      <vt:lpstr>PowerPoint Presentation</vt:lpstr>
      <vt:lpstr>Round 1 </vt:lpstr>
      <vt:lpstr>Question #1</vt:lpstr>
      <vt:lpstr>PowerPoint Presentation</vt:lpstr>
      <vt:lpstr>Answer </vt:lpstr>
      <vt:lpstr>Question #2</vt:lpstr>
      <vt:lpstr>PowerPoint Presentation</vt:lpstr>
      <vt:lpstr>Answer </vt:lpstr>
      <vt:lpstr>Question #3</vt:lpstr>
      <vt:lpstr>PowerPoint Presentation</vt:lpstr>
      <vt:lpstr>Answer </vt:lpstr>
      <vt:lpstr>Question #4</vt:lpstr>
      <vt:lpstr>PowerPoint Presentation</vt:lpstr>
      <vt:lpstr>Answer</vt:lpstr>
      <vt:lpstr>Question #5</vt:lpstr>
      <vt:lpstr>PowerPoint Presentation</vt:lpstr>
      <vt:lpstr>Answer </vt:lpstr>
      <vt:lpstr>Question #6</vt:lpstr>
      <vt:lpstr>PowerPoint Presentation</vt:lpstr>
      <vt:lpstr>Answer </vt:lpstr>
      <vt:lpstr>Question #7</vt:lpstr>
      <vt:lpstr>PowerPoint Presentation</vt:lpstr>
      <vt:lpstr>Answer </vt:lpstr>
      <vt:lpstr>Question #8</vt:lpstr>
      <vt:lpstr>PowerPoint Presentation</vt:lpstr>
      <vt:lpstr>Answer </vt:lpstr>
      <vt:lpstr>Question #9</vt:lpstr>
      <vt:lpstr>PowerPoint Presentation</vt:lpstr>
      <vt:lpstr>Answer </vt:lpstr>
      <vt:lpstr>Question #10</vt:lpstr>
      <vt:lpstr>PowerPoint Presentation</vt:lpstr>
      <vt:lpstr>Answer </vt:lpstr>
      <vt:lpstr>Question #11</vt:lpstr>
      <vt:lpstr>PowerPoint Presentation</vt:lpstr>
      <vt:lpstr>Answer </vt:lpstr>
      <vt:lpstr>Question #12</vt:lpstr>
      <vt:lpstr>PowerPoint Presentation</vt:lpstr>
      <vt:lpstr>Answer </vt:lpstr>
      <vt:lpstr>Question #13</vt:lpstr>
      <vt:lpstr>PowerPoint Presentation</vt:lpstr>
      <vt:lpstr>Answer </vt:lpstr>
      <vt:lpstr>Question #14</vt:lpstr>
      <vt:lpstr>PowerPoint Presentation</vt:lpstr>
      <vt:lpstr>Answer </vt:lpstr>
      <vt:lpstr>Question #15</vt:lpstr>
      <vt:lpstr>PowerPoint Presentation</vt:lpstr>
      <vt:lpstr>Answer </vt:lpstr>
      <vt:lpstr>Question #16</vt:lpstr>
      <vt:lpstr>PowerPoint Presentation</vt:lpstr>
      <vt:lpstr>Answer </vt:lpstr>
      <vt:lpstr>Question #17</vt:lpstr>
      <vt:lpstr>PowerPoint Presentation</vt:lpstr>
      <vt:lpstr>Answer </vt:lpstr>
      <vt:lpstr>Question #18</vt:lpstr>
      <vt:lpstr>PowerPoint Presentation</vt:lpstr>
      <vt:lpstr>Answer </vt:lpstr>
      <vt:lpstr>Question #19</vt:lpstr>
      <vt:lpstr>PowerPoint Presentation</vt:lpstr>
      <vt:lpstr>Answer </vt:lpstr>
      <vt:lpstr>Question #20</vt:lpstr>
      <vt:lpstr>PowerPoint Presentation</vt:lpstr>
      <vt:lpstr>Answer </vt:lpstr>
      <vt:lpstr>Question #21</vt:lpstr>
      <vt:lpstr>PowerPoint Presentation</vt:lpstr>
      <vt:lpstr>Answer </vt:lpstr>
      <vt:lpstr>Question #22</vt:lpstr>
      <vt:lpstr>PowerPoint Presentation</vt:lpstr>
      <vt:lpstr>Answer </vt:lpstr>
      <vt:lpstr>Question #23</vt:lpstr>
      <vt:lpstr>PowerPoint Presentation</vt:lpstr>
      <vt:lpstr>Answer </vt:lpstr>
      <vt:lpstr>Question #24</vt:lpstr>
      <vt:lpstr>PowerPoint Presentation</vt:lpstr>
      <vt:lpstr>Answer </vt:lpstr>
      <vt:lpstr>Question #25</vt:lpstr>
      <vt:lpstr>PowerPoint Presentation</vt:lpstr>
      <vt:lpstr>Answer </vt:lpstr>
      <vt:lpstr>Question #26</vt:lpstr>
      <vt:lpstr>PowerPoint Presentation</vt:lpstr>
      <vt:lpstr>Answer </vt:lpstr>
      <vt:lpstr>Question #27</vt:lpstr>
      <vt:lpstr>PowerPoint Presentation</vt:lpstr>
      <vt:lpstr>Answer </vt:lpstr>
      <vt:lpstr>Question #28</vt:lpstr>
      <vt:lpstr>PowerPoint Presentation</vt:lpstr>
      <vt:lpstr>Answer </vt:lpstr>
      <vt:lpstr>Question #29</vt:lpstr>
      <vt:lpstr>PowerPoint Presentation</vt:lpstr>
      <vt:lpstr>Answer </vt:lpstr>
      <vt:lpstr>Question #30</vt:lpstr>
      <vt:lpstr>PowerPoint Presentation</vt:lpstr>
      <vt:lpstr>Answer </vt:lpstr>
      <vt:lpstr>Question #31</vt:lpstr>
      <vt:lpstr>PowerPoint Presentation</vt:lpstr>
      <vt:lpstr>Answer </vt:lpstr>
      <vt:lpstr>Question #32</vt:lpstr>
      <vt:lpstr>PowerPoint Presentation</vt:lpstr>
      <vt:lpstr>Answer </vt:lpstr>
      <vt:lpstr>Question #33</vt:lpstr>
      <vt:lpstr>PowerPoint Presentation</vt:lpstr>
      <vt:lpstr>Answer </vt:lpstr>
      <vt:lpstr>Question #34</vt:lpstr>
      <vt:lpstr>PowerPoint Presentation</vt:lpstr>
      <vt:lpstr>Answer </vt:lpstr>
      <vt:lpstr>Question #35</vt:lpstr>
      <vt:lpstr>PowerPoint Presentation</vt:lpstr>
      <vt:lpstr>Answer </vt:lpstr>
      <vt:lpstr>Question #36</vt:lpstr>
      <vt:lpstr>PowerPoint Presentation</vt:lpstr>
      <vt:lpstr>Answer </vt:lpstr>
      <vt:lpstr>Question #37</vt:lpstr>
      <vt:lpstr>PowerPoint Presentation</vt:lpstr>
      <vt:lpstr>Answer </vt:lpstr>
      <vt:lpstr>Question #38</vt:lpstr>
      <vt:lpstr>PowerPoint Presentation</vt:lpstr>
      <vt:lpstr>Answer </vt:lpstr>
      <vt:lpstr>Question #39</vt:lpstr>
      <vt:lpstr>PowerPoint Presentation</vt:lpstr>
      <vt:lpstr>Answer </vt:lpstr>
      <vt:lpstr>Question #40</vt:lpstr>
      <vt:lpstr>PowerPoint Presentation</vt:lpstr>
      <vt:lpstr>Answer </vt:lpstr>
      <vt:lpstr>Round 2 </vt:lpstr>
      <vt:lpstr>Question #1</vt:lpstr>
      <vt:lpstr>PowerPoint Presentation</vt:lpstr>
      <vt:lpstr>Answer </vt:lpstr>
      <vt:lpstr>Question #2</vt:lpstr>
      <vt:lpstr>PowerPoint Presentation</vt:lpstr>
      <vt:lpstr>Answer </vt:lpstr>
      <vt:lpstr>Question #3</vt:lpstr>
      <vt:lpstr>PowerPoint Presentation</vt:lpstr>
      <vt:lpstr>Answer </vt:lpstr>
      <vt:lpstr>Question #4</vt:lpstr>
      <vt:lpstr>PowerPoint Presentation</vt:lpstr>
      <vt:lpstr>Answer </vt:lpstr>
      <vt:lpstr>Question #5</vt:lpstr>
      <vt:lpstr>PowerPoint Presentation</vt:lpstr>
      <vt:lpstr>Answer </vt:lpstr>
      <vt:lpstr>Question #6</vt:lpstr>
      <vt:lpstr>PowerPoint Presentation</vt:lpstr>
      <vt:lpstr>Answer </vt:lpstr>
      <vt:lpstr>Question #7</vt:lpstr>
      <vt:lpstr>PowerPoint Presentation</vt:lpstr>
      <vt:lpstr>Answer </vt:lpstr>
      <vt:lpstr>Question #8</vt:lpstr>
      <vt:lpstr>PowerPoint Presentation</vt:lpstr>
      <vt:lpstr>Answer </vt:lpstr>
      <vt:lpstr>Question #9</vt:lpstr>
      <vt:lpstr>PowerPoint Presentation</vt:lpstr>
      <vt:lpstr>Answer </vt:lpstr>
      <vt:lpstr>Question #10</vt:lpstr>
      <vt:lpstr>PowerPoint Presentation</vt:lpstr>
      <vt:lpstr>Answer </vt:lpstr>
      <vt:lpstr>Question #11</vt:lpstr>
      <vt:lpstr>PowerPoint Presentation</vt:lpstr>
      <vt:lpstr>Answer </vt:lpstr>
      <vt:lpstr>Question #12</vt:lpstr>
      <vt:lpstr>PowerPoint Presentation</vt:lpstr>
      <vt:lpstr>Answer </vt:lpstr>
      <vt:lpstr>Question #13</vt:lpstr>
      <vt:lpstr>PowerPoint Presentation</vt:lpstr>
      <vt:lpstr>Answer </vt:lpstr>
      <vt:lpstr>Question #14</vt:lpstr>
      <vt:lpstr>PowerPoint Presentation</vt:lpstr>
      <vt:lpstr>Answer </vt:lpstr>
      <vt:lpstr>Question #15</vt:lpstr>
      <vt:lpstr>PowerPoint Presentation</vt:lpstr>
      <vt:lpstr>Answer </vt:lpstr>
      <vt:lpstr>Question #16</vt:lpstr>
      <vt:lpstr>PowerPoint Presentation</vt:lpstr>
      <vt:lpstr>Answer </vt:lpstr>
      <vt:lpstr>Question #17</vt:lpstr>
      <vt:lpstr>PowerPoint Presentation</vt:lpstr>
      <vt:lpstr>Answer </vt:lpstr>
      <vt:lpstr>Question #18</vt:lpstr>
      <vt:lpstr>PowerPoint Presentation</vt:lpstr>
      <vt:lpstr>Answer </vt:lpstr>
      <vt:lpstr>Question #19</vt:lpstr>
      <vt:lpstr>PowerPoint Presentation</vt:lpstr>
      <vt:lpstr>Answer </vt:lpstr>
      <vt:lpstr>Question #20</vt:lpstr>
      <vt:lpstr>PowerPoint Presentation</vt:lpstr>
      <vt:lpstr>Answer </vt:lpstr>
      <vt:lpstr>Round 3 </vt:lpstr>
      <vt:lpstr>Question #1</vt:lpstr>
      <vt:lpstr>The invasion occurred on April 17, 1961. It did not go well. Although the Cuban air force was damaged by early air strikes, there were still planes left to attack the invaders. Once the invasion started, it took too long for the troops and ammunition to get off the ships. Before the ammunition could be unloaded, Cuban planes sunk the invader's ships. Many of the paratroopers, who were supposed to slow down Castro's forces on the ground, landed at the wrong place or in the swamps. Soon the invaders were surrounded by a much larger force and were running out of ammunition. They tried to retreat, but most were eventually captured and put into prison.  </vt:lpstr>
      <vt:lpstr>Answer </vt:lpstr>
      <vt:lpstr>Question #2</vt:lpstr>
      <vt:lpstr>What event happened after Rosa Parks’ arrest in Montgomery, AL?</vt:lpstr>
      <vt:lpstr>Answer </vt:lpstr>
      <vt:lpstr>Question #3</vt:lpstr>
      <vt:lpstr>What is Executive Order 9906? </vt:lpstr>
      <vt:lpstr>Answer </vt:lpstr>
      <vt:lpstr>Question #4</vt:lpstr>
      <vt:lpstr>What is the 16th Amendment?</vt:lpstr>
      <vt:lpstr>Answer </vt:lpstr>
      <vt:lpstr>Question #5</vt:lpstr>
      <vt:lpstr>A White House political scandal that came to light during the 1972 presidential campaign, growing out of a break-in at the Democratic Party headquarters at the Democratic apartment-office complex in Washington, D.C., and, after congressional hearings, culminating in the resignation of President Nixon in 1974.</vt:lpstr>
      <vt:lpstr>Answer </vt:lpstr>
      <vt:lpstr>Question #6</vt:lpstr>
      <vt:lpstr>Nixon’s U.S. policy to end U.S. involvement in Vietnam. This policy gave South Vietnamese responsibility of defeating Viet Cong and North Vietnamese. U.S. still promised air support but no more boots on the ground. </vt:lpstr>
      <vt:lpstr>Answer </vt:lpstr>
      <vt:lpstr>Question #7</vt:lpstr>
      <vt:lpstr>NAFTA is free trade agreement between which three countries?</vt:lpstr>
      <vt:lpstr>Answer </vt:lpstr>
      <vt:lpstr>Question #8</vt:lpstr>
      <vt:lpstr>Which government program, during Bill Clinton’s term, provided families with medical services, Day care, job training, and housing subsidies?</vt:lpstr>
      <vt:lpstr>Answer </vt:lpstr>
      <vt:lpstr>Question #9</vt:lpstr>
      <vt:lpstr>Which war wanted to liberate Kuwait from Iraq’s Saddam Hussein? </vt:lpstr>
      <vt:lpstr>Answer </vt:lpstr>
      <vt:lpstr>Question #10</vt:lpstr>
      <vt:lpstr>What is another term for Supply-side or trickle-down economics in the 80s?</vt:lpstr>
      <vt:lpstr>Answer </vt:lpstr>
      <vt:lpstr>Question #11</vt:lpstr>
      <vt:lpstr>Who was the most famous political boss known for his corruption during the Gilded Age?</vt:lpstr>
      <vt:lpstr>Answer </vt:lpstr>
      <vt:lpstr>Question #12</vt:lpstr>
      <vt:lpstr>What is Executive Order 9981?</vt:lpstr>
      <vt:lpstr>Answer </vt:lpstr>
      <vt:lpstr>Question #13</vt:lpstr>
      <vt:lpstr>Who is the president that is known for Trust busting? </vt:lpstr>
      <vt:lpstr>Answer </vt:lpstr>
      <vt:lpstr>Question #14</vt:lpstr>
      <vt:lpstr>What was the policy that allowed the U.S. to trade in China during the early 20th century? </vt:lpstr>
      <vt:lpstr>Answer </vt:lpstr>
      <vt:lpstr>Question #15</vt:lpstr>
      <vt:lpstr>Which Civil Rights group would Stokely Carmichael and Malcolm X most likely be associated with? </vt:lpstr>
      <vt:lpstr>Answer </vt:lpstr>
      <vt:lpstr>Question #16</vt:lpstr>
      <vt:lpstr>    The 1973 oil crisis made Americans realize?</vt:lpstr>
      <vt:lpstr>Answer </vt:lpstr>
      <vt:lpstr>Question #17</vt:lpstr>
      <vt:lpstr>What is the court case that overturned Plessey v Ferguson? </vt:lpstr>
      <vt:lpstr>Answer </vt:lpstr>
      <vt:lpstr>Question #18</vt:lpstr>
      <vt:lpstr>What did the Civil Rights Act of 1964 accomplish? </vt:lpstr>
      <vt:lpstr>Answer </vt:lpstr>
      <vt:lpstr>Question #19</vt:lpstr>
      <vt:lpstr>An intelligence war that lasted from 1945-1991. The U.S. and Soviet Union competed for influence throughout the world. Communism versus Democracy. </vt:lpstr>
      <vt:lpstr>Answer </vt:lpstr>
      <vt:lpstr>Question #20</vt:lpstr>
      <vt:lpstr>Q= This excerpt deals with what American policy?  In considering the requirements for the rehabilitation of Europe, the physical loss of life, the visible destruction of cities, factories, mines, and railroads was correctly estimated, but it has become obvious… that this … was probably less serious than the dislocation of the entire fabric of European economy.  </vt:lpstr>
      <vt:lpstr>Answer </vt:lpstr>
      <vt:lpstr>Question #21</vt:lpstr>
      <vt:lpstr>Q=Which Civil Rights strategy is being used in this picture? </vt:lpstr>
      <vt:lpstr>Answer </vt:lpstr>
      <vt:lpstr>Question #22</vt:lpstr>
      <vt:lpstr>Name the most successful Civil Rights group that attacked the legal system? </vt:lpstr>
      <vt:lpstr>Answer </vt:lpstr>
      <vt:lpstr>Question #23</vt:lpstr>
      <vt:lpstr>What is the 17th Amendment?</vt:lpstr>
      <vt:lpstr>Answer </vt:lpstr>
      <vt:lpstr>Question #24</vt:lpstr>
      <vt:lpstr>What is this U.S. event? </vt:lpstr>
      <vt:lpstr>Answer </vt:lpstr>
      <vt:lpstr>Question #25</vt:lpstr>
      <vt:lpstr>What is the 18th Amendment? </vt:lpstr>
      <vt:lpstr>Answer </vt:lpstr>
      <vt:lpstr>Question #26</vt:lpstr>
      <vt:lpstr>What were the modern women in the 1920s called? </vt:lpstr>
      <vt:lpstr>Answer </vt:lpstr>
      <vt:lpstr>Question #27</vt:lpstr>
      <vt:lpstr>What is the 24th Amendment? </vt:lpstr>
      <vt:lpstr>Answer </vt:lpstr>
      <vt:lpstr>Question #28</vt:lpstr>
      <vt:lpstr>What does this picture represent?</vt:lpstr>
      <vt:lpstr>Answer </vt:lpstr>
      <vt:lpstr>Question #29</vt:lpstr>
      <vt:lpstr>Answer </vt:lpstr>
      <vt:lpstr>Question #30</vt:lpstr>
      <vt:lpstr>Answer </vt:lpstr>
    </vt:vector>
  </TitlesOfParts>
  <Company>Hernando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Review Battle </dc:title>
  <dc:creator>Christopher Haley</dc:creator>
  <cp:lastModifiedBy>Christopher Haley</cp:lastModifiedBy>
  <cp:revision>189</cp:revision>
  <dcterms:created xsi:type="dcterms:W3CDTF">2017-11-27T03:04:01Z</dcterms:created>
  <dcterms:modified xsi:type="dcterms:W3CDTF">2017-11-28T21:47:26Z</dcterms:modified>
</cp:coreProperties>
</file>